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5" r:id="rId4"/>
    <p:sldId id="269" r:id="rId5"/>
    <p:sldId id="261" r:id="rId6"/>
    <p:sldId id="263" r:id="rId7"/>
    <p:sldId id="264" r:id="rId8"/>
    <p:sldId id="260" r:id="rId9"/>
    <p:sldId id="272" r:id="rId10"/>
    <p:sldId id="271" r:id="rId11"/>
    <p:sldId id="258" r:id="rId12"/>
  </p:sldIdLst>
  <p:sldSz cx="12192000" cy="6858000"/>
  <p:notesSz cx="6888163" cy="100187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56E929-25DF-1CD8-2DCB-CFFC89F74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98A55C6-80E5-73AB-15D3-4EDCED0F4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0494C49-411E-3432-0E4B-A5F50D0C9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1BA7-0E07-4A2E-800F-60C7AFD6CCCE}" type="datetimeFigureOut">
              <a:rPr lang="sl-SI" smtClean="0"/>
              <a:t>17.10.2024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CE1AB17-6199-79B0-C95A-7CE1DF3D3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AB43131-429D-E004-C167-3C2298886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08F5-4EC0-40F5-AC1F-67EDBCEAA8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0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B1028C-AAD7-EC88-2EEF-22A0ECECE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CEDEBE0-07CF-9EE8-CD44-9305D2A1C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8DC26DF-AC19-E4F0-06B3-91554F64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1BA7-0E07-4A2E-800F-60C7AFD6CCCE}" type="datetimeFigureOut">
              <a:rPr lang="sl-SI" smtClean="0"/>
              <a:t>17.10.2024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D216DFA-ABDE-3526-C25F-1FCF873EF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2191AF3-7142-6011-82BC-DDF63E9B8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08F5-4EC0-40F5-AC1F-67EDBCEAA8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964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C71187FF-80DF-0141-8689-5FE9BDDCFA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EEBC9B0-3B37-332E-FF8F-32911C50B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8D629B5-559B-9A99-DAB0-2F4C3AB28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1BA7-0E07-4A2E-800F-60C7AFD6CCCE}" type="datetimeFigureOut">
              <a:rPr lang="sl-SI" smtClean="0"/>
              <a:t>17.10.2024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7151E02-081C-0973-099D-DF6BDC242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0191CDA-B975-5357-00EF-AFF7655C0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08F5-4EC0-40F5-AC1F-67EDBCEAA8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524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81E165-9F03-E29E-AC8B-83DBADD89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5566A3F-7820-4C4F-C718-BC8709994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E6991F3-F190-3858-233B-25FDD1A9F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1BA7-0E07-4A2E-800F-60C7AFD6CCCE}" type="datetimeFigureOut">
              <a:rPr lang="sl-SI" smtClean="0"/>
              <a:t>17.10.2024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F6D668F-4F5A-1ACA-8A64-2A4F9310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A149907-B50D-234A-E0A3-37A87F93A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08F5-4EC0-40F5-AC1F-67EDBCEAA8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582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68F6E8-809F-EE49-8151-CFC26C525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B6F92EA-09FD-84A2-7F46-C2EF338B2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C668F73-0ECD-5C1C-9074-415ECD0E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1BA7-0E07-4A2E-800F-60C7AFD6CCCE}" type="datetimeFigureOut">
              <a:rPr lang="sl-SI" smtClean="0"/>
              <a:t>17.10.2024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3B9F1E4-0067-E1C5-774C-DA818B041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EAA4F66-2E43-C9D6-0750-17CA29170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08F5-4EC0-40F5-AC1F-67EDBCEAA8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2306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FBCC9A-C357-FDCD-D9AA-EBA2B815C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9906746-15AC-F62A-114A-0756B91636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FFDBB9A-2568-F1BD-7741-0C2DBDACB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FB6271A-790B-396A-DC48-CDC04103A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1BA7-0E07-4A2E-800F-60C7AFD6CCCE}" type="datetimeFigureOut">
              <a:rPr lang="sl-SI" smtClean="0"/>
              <a:t>17.10.2024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66BF539-728F-433C-1C0F-E3757AE10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6DD2ED2-73B0-8EC4-C15C-02DA5EAC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08F5-4EC0-40F5-AC1F-67EDBCEAA8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521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5C3E8F-D7F4-B73C-ABA9-BD5360016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F54A7A4-9DAA-3CCF-5660-274FC8EFA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1E9A5E7-6C1B-1FE3-E464-2C8C3A379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625AA5A0-E09B-F25E-9C42-04871054C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FAAA35C4-7978-0A8B-A67A-F8006B2D1D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7BAA7531-AB8C-978D-9C9C-7DE893AD6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1BA7-0E07-4A2E-800F-60C7AFD6CCCE}" type="datetimeFigureOut">
              <a:rPr lang="sl-SI" smtClean="0"/>
              <a:t>17.10.2024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3F2910B3-A539-90BC-349C-E20D72F4A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B9EC83B1-59B0-FC6B-9F0F-A15573F43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08F5-4EC0-40F5-AC1F-67EDBCEAA8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325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B6748C-57C4-270D-8F90-3DC0F7A5B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089F49EC-EE9F-ED39-A6FD-119BD38F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1BA7-0E07-4A2E-800F-60C7AFD6CCCE}" type="datetimeFigureOut">
              <a:rPr lang="sl-SI" smtClean="0"/>
              <a:t>17.10.2024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89A252EF-4B2A-EE1D-0CB8-4CE5FC795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EB105D8E-75DD-F8B9-0F66-765715E23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08F5-4EC0-40F5-AC1F-67EDBCEAA8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2176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8719A1D1-2EEC-7A45-7C7A-A93BFABE0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1BA7-0E07-4A2E-800F-60C7AFD6CCCE}" type="datetimeFigureOut">
              <a:rPr lang="sl-SI" smtClean="0"/>
              <a:t>17.10.2024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CE81F319-7399-ACE2-0527-DCE5B8A79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E8C5D02-DBC7-6730-A733-0F899396D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08F5-4EC0-40F5-AC1F-67EDBCEAA8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964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FF95BE-F4BF-3593-D0E1-DDB632EA3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B99E534-EB6C-99B9-71B5-739581742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BDF8814-EA0F-B30A-9FE9-C917D5721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4FF25A2-97A2-96E0-9139-32E58CA7F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1BA7-0E07-4A2E-800F-60C7AFD6CCCE}" type="datetimeFigureOut">
              <a:rPr lang="sl-SI" smtClean="0"/>
              <a:t>17.10.2024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C06E833-104B-DACC-C580-7FB294987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E783E25-E4A9-7426-49C7-4F6A03AB4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08F5-4EC0-40F5-AC1F-67EDBCEAA8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4207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73A023-ABBA-8D4A-2D5A-319B90D7D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6B647894-B44D-8F84-9F47-4903ADBBB4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3FFD44E-F89B-3A04-2AC7-6C3ED1E32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CD49345-1059-0F5D-5953-0611EEA1F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1BA7-0E07-4A2E-800F-60C7AFD6CCCE}" type="datetimeFigureOut">
              <a:rPr lang="sl-SI" smtClean="0"/>
              <a:t>17.10.2024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1B813B6-8E23-ECD4-2904-D36171454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C43B208-1279-D3B1-AE88-FA5C8C680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08F5-4EC0-40F5-AC1F-67EDBCEAA8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4749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1A0F115-1DCF-AFCC-DBEF-D49D538C1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BE29312-1E3C-E64B-7343-5BC6BD336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8ABE279-6438-E077-7444-FA76F8110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5F1BA7-0E07-4A2E-800F-60C7AFD6CCCE}" type="datetimeFigureOut">
              <a:rPr lang="sl-SI" smtClean="0"/>
              <a:t>17.10.2024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124803D-2A50-6A16-ED13-4FDDAA7BE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F5B6ACF-C042-6E74-C434-0DCF9554A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5708F5-4EC0-40F5-AC1F-67EDBCEAA8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aritas.si/wp-content/uploads/2021/02/Prirocnik-SPLET.pdf" TargetMode="External"/><Relationship Id="rId3" Type="http://schemas.openxmlformats.org/officeDocument/2006/relationships/hyperlink" Target="https://www.vecteezy.com/vector-art/7633241-two-entrepreneurs-get-a-brilliant-idea-positive-young-male-and-female-business-partners-standing-giving-five-to-each-other-working-in-a-team-working-together-on-work-vector-illustration" TargetMode="External"/><Relationship Id="rId7" Type="http://schemas.openxmlformats.org/officeDocument/2006/relationships/hyperlink" Target="https://commission.europa.eu/strategy-and-policy/priorities-2019-2024/promoting-our-european-way-life/statistics-migration-europe_sl#nezakoniti-prehodi-meje" TargetMode="External"/><Relationship Id="rId2" Type="http://schemas.openxmlformats.org/officeDocument/2006/relationships/hyperlink" Target="https://www.kolosej.si/filmi/film/mali-princ-fahi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ecteezy.com/vector-art/32052095-vector-illustration-of-cinema-clapperboard" TargetMode="External"/><Relationship Id="rId5" Type="http://schemas.openxmlformats.org/officeDocument/2006/relationships/hyperlink" Target="https://encrypted-tbn3.gstatic.com/images?q=tbn:ANd9GcQ0IKivZZT7yr_O_mlKp3j8NJ8eduRCIpTggR0jPnkAiRYMADbL" TargetMode="External"/><Relationship Id="rId4" Type="http://schemas.openxmlformats.org/officeDocument/2006/relationships/hyperlink" Target="https://stock.adobe.com/search?k=house+clipart" TargetMode="External"/><Relationship Id="rId9" Type="http://schemas.openxmlformats.org/officeDocument/2006/relationships/hyperlink" Target="https://www.kinodvor.org/film/mali-princ-fahi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BDBA7F-222C-EA3F-9194-0F35B3CE0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D065CB1-3D32-C705-1415-701ECF2ED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D662C3D-E4F4-433C-50F5-5594704F5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2772673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sl-SI" sz="5400" b="1" dirty="0">
                <a:solidFill>
                  <a:srgbClr val="FF6600"/>
                </a:solidFill>
              </a:rPr>
            </a:br>
            <a:br>
              <a:rPr lang="sl-SI" sz="5400" b="1" dirty="0">
                <a:solidFill>
                  <a:srgbClr val="FF6600"/>
                </a:solidFill>
              </a:rPr>
            </a:br>
            <a:br>
              <a:rPr lang="sl-SI" sz="5400" b="1" dirty="0">
                <a:solidFill>
                  <a:srgbClr val="FF6600"/>
                </a:solidFill>
              </a:rPr>
            </a:br>
            <a:r>
              <a:rPr lang="sl-SI" sz="5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MALI PRINC FAHIM</a:t>
            </a:r>
            <a:br>
              <a:rPr lang="sl-SI" sz="5400" b="1" dirty="0"/>
            </a:br>
            <a:endParaRPr lang="sl-SI" sz="5400" dirty="0"/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03AEEB85-4B21-2ECE-33C9-F9E510162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E8FA266-74DA-9819-A57B-1E1907D44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91" y="2565829"/>
            <a:ext cx="4941686" cy="3966802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endParaRPr lang="sl-SI" sz="1500" dirty="0"/>
          </a:p>
          <a:p>
            <a:pPr marL="0" indent="0" algn="l">
              <a:buNone/>
            </a:pPr>
            <a:endParaRPr lang="sl-SI" sz="1600" dirty="0"/>
          </a:p>
          <a:p>
            <a:pPr marL="0" indent="0" algn="ctr">
              <a:buNone/>
            </a:pPr>
            <a:r>
              <a:rPr lang="sl-SI" sz="3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Kulturni dan na predmetni stopnji </a:t>
            </a:r>
          </a:p>
          <a:p>
            <a:pPr marL="0" indent="0" algn="l">
              <a:buNone/>
            </a:pPr>
            <a:endParaRPr lang="sl-SI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sl-SI" sz="2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in 7. razred</a:t>
            </a:r>
          </a:p>
          <a:p>
            <a:pPr marL="0" indent="0" algn="ctr">
              <a:buNone/>
            </a:pPr>
            <a:endParaRPr lang="sl-SI" sz="20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sl-SI" sz="2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Gradivo sta pripravili:</a:t>
            </a:r>
          </a:p>
          <a:p>
            <a:pPr marL="0" indent="0" algn="ctr">
              <a:buNone/>
            </a:pPr>
            <a:r>
              <a:rPr lang="sl-SI" sz="2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Tina Marjanović</a:t>
            </a:r>
          </a:p>
          <a:p>
            <a:pPr marL="0" indent="0" algn="ctr">
              <a:buNone/>
            </a:pPr>
            <a:r>
              <a:rPr lang="sl-SI" sz="2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 Pavlin</a:t>
            </a:r>
          </a:p>
          <a:p>
            <a:pPr marL="0" indent="0">
              <a:buNone/>
            </a:pPr>
            <a:endParaRPr lang="sl-SI" sz="1500" dirty="0"/>
          </a:p>
        </p:txBody>
      </p:sp>
      <p:pic>
        <p:nvPicPr>
          <p:cNvPr id="4" name="Slika 3" descr="Slika, ki vsebuje besede besedilo, človeški obraz, oblačila, oseba&#10;&#10;Opis je samodejno ustvarjen">
            <a:extLst>
              <a:ext uri="{FF2B5EF4-FFF2-40B4-BE49-F238E27FC236}">
                <a16:creationId xmlns:a16="http://schemas.microsoft.com/office/drawing/2014/main" id="{182FBFBD-6DA3-0BCC-2853-55B8ED177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746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9471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AF29A0-AC26-CBAA-E00A-9240FE21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1288" cy="1325563"/>
          </a:xfrm>
        </p:spPr>
        <p:txBody>
          <a:bodyPr>
            <a:noAutofit/>
          </a:bodyPr>
          <a:lstStyle/>
          <a:p>
            <a:r>
              <a:rPr lang="sl-SI" sz="40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Še nekaj aktualnih informacij in zanimivih dejstev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7B7BF2D-F3C9-A482-8758-9CBFA3305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Skupno število nezakonitih prehodov meje od januarja do septembra 2023 je znašalo 281 872, kar je 18 % več v primerjavi z enakim obdobjem v letu 2022.</a:t>
            </a:r>
          </a:p>
          <a:p>
            <a:pPr algn="just"/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25,2 % nezakonitih prehodov meje znotraj EU je bilo v letu 2023 (od januarja do avgusta) s strani državljanov Sirije. </a:t>
            </a:r>
          </a:p>
          <a:p>
            <a:pPr algn="just"/>
            <a:r>
              <a:rPr lang="sl-SI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 koncu leta 2021 je v EU živelo manj kot 10 % vseh beguncev na svetu. Do konca leta 2022 se je zaradi vojne v Ukrajini delež beguncev, ki živijo v EU, povečal na več kot 20 %.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Čeprav so nedovoljene migracije pogosto v središču pozornosti, je dejstvo, da nezakoniti vstopi predstavljajo majhen delež migracij v EU.</a:t>
            </a:r>
          </a:p>
        </p:txBody>
      </p:sp>
    </p:spTree>
    <p:extLst>
      <p:ext uri="{BB962C8B-B14F-4D97-AF65-F5344CB8AC3E}">
        <p14:creationId xmlns:p14="http://schemas.microsoft.com/office/powerpoint/2010/main" val="2325093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707FFE-701A-9CCF-85B8-CBC82CFA2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9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Literatura in viri fotografij: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C732B50-ADCE-4AFC-94F9-8DA09C4A8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https://www.kolosej.si/filmi/film/mali-princ-fahim/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https://www.vecteezy.com/vector-art/7633241-two-entrepreneurs-get-a-brilliant-idea-positive-young-male-and-female-business-partners-standing-giving-five-to-each-other-working-in-a-team-working-together-on-work-vector-illustration</a:t>
            </a:r>
            <a:endParaRPr lang="sl-S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House Clipart Images – Browse 145,358 Stock Photos, Vectors, and Video | Adobe Stock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sl-SI" sz="1600" dirty="0" err="1"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images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(200×200) (gstatic.com)</a:t>
            </a:r>
            <a:endParaRPr lang="sl-S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Vector illustration of cinema clapperboard. 32052095 Vector Art at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Vecteezy</a:t>
            </a:r>
            <a:endParaRPr lang="sl-S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Statistični podatki o migracijah v Evropi - Evropska komisija (europa.eu)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Prirocnik-SPLET.pdf (karitas.si)</a:t>
            </a:r>
            <a:endParaRPr lang="sl-S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Mali princ </a:t>
            </a:r>
            <a:r>
              <a:rPr lang="sl-SI" sz="1600" dirty="0" err="1">
                <a:latin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Fahim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Kinodvor</a:t>
            </a:r>
            <a:endParaRPr lang="sl-S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https://www.youtube.com/watch?v=iL8rs9onYZU&amp;t=208s</a:t>
            </a:r>
          </a:p>
          <a:p>
            <a:endParaRPr lang="sl-S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8365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F9549A-F2A7-4003-8B7E-F022907D8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D702983-4A05-F3AE-3E6A-45506659E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C61BBBD-47BF-84EA-C1B4-E1AD73690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4942013" cy="2772673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sl-SI" sz="5400" b="1" dirty="0">
                <a:solidFill>
                  <a:srgbClr val="FF6600"/>
                </a:solidFill>
              </a:rPr>
            </a:br>
            <a:br>
              <a:rPr lang="sl-SI" sz="5400" b="1" dirty="0">
                <a:solidFill>
                  <a:srgbClr val="FF6600"/>
                </a:solidFill>
              </a:rPr>
            </a:br>
            <a:br>
              <a:rPr lang="sl-SI" sz="5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49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NEKAJ INFORMACIJ O FILMU</a:t>
            </a:r>
            <a:br>
              <a:rPr lang="sl-SI" sz="4900" b="1" dirty="0"/>
            </a:br>
            <a:endParaRPr lang="sl-SI" sz="4900" dirty="0"/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B6AD84F5-937B-21E9-C3AF-0506F4745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6E47700-E5E5-FD9E-516E-D2A17F40B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91" y="2565829"/>
            <a:ext cx="5104262" cy="396680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sl-SI" sz="1500" dirty="0"/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400" b="0" strike="noStrike" spc="-1" dirty="0">
                <a:solidFill>
                  <a:srgbClr val="000000"/>
                </a:solidFill>
                <a:latin typeface="Calibri"/>
              </a:rPr>
              <a:t>Scenarij za film temelji na avtobiografski knjigi </a:t>
            </a:r>
            <a:r>
              <a:rPr lang="sl-SI" sz="2400" b="0" i="1" strike="noStrike" spc="-1" dirty="0">
                <a:solidFill>
                  <a:srgbClr val="000000"/>
                </a:solidFill>
                <a:latin typeface="Calibri"/>
              </a:rPr>
              <a:t>Ilegalni kralj, ki jo je napisal </a:t>
            </a:r>
            <a:r>
              <a:rPr lang="sl-SI" sz="2400" b="0" i="1" strike="noStrike" spc="-1" dirty="0" err="1">
                <a:solidFill>
                  <a:srgbClr val="000000"/>
                </a:solidFill>
                <a:latin typeface="Calibri"/>
              </a:rPr>
              <a:t>Fahim</a:t>
            </a:r>
            <a:r>
              <a:rPr lang="sl-SI" sz="2400" b="0" i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sl-SI" sz="2400" b="0" i="1" strike="noStrike" spc="-1" dirty="0" err="1">
                <a:solidFill>
                  <a:srgbClr val="000000"/>
                </a:solidFill>
                <a:latin typeface="Calibri"/>
              </a:rPr>
              <a:t>Mohammad</a:t>
            </a:r>
            <a:r>
              <a:rPr lang="sl-SI" sz="2400" b="0" i="1" strike="noStrike" spc="-1" dirty="0">
                <a:solidFill>
                  <a:srgbClr val="000000"/>
                </a:solidFill>
                <a:latin typeface="Calibri"/>
              </a:rPr>
              <a:t>. </a:t>
            </a:r>
            <a:r>
              <a:rPr lang="sl-SI" sz="2400" b="0" strike="noStrike" spc="-1" dirty="0">
                <a:solidFill>
                  <a:srgbClr val="000000"/>
                </a:solidFill>
                <a:latin typeface="Calibri"/>
              </a:rPr>
              <a:t>Glavni dogodki v filmu so resnični.  </a:t>
            </a:r>
          </a:p>
          <a:p>
            <a:pPr marL="360" indent="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None/>
            </a:pPr>
            <a:endParaRPr lang="sl-SI" sz="2400" b="0" strike="noStrike" spc="-1" dirty="0">
              <a:solidFill>
                <a:srgbClr val="000000"/>
              </a:solidFill>
              <a:latin typeface="Aptos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400" b="0" strike="noStrike" spc="-1" dirty="0">
                <a:solidFill>
                  <a:srgbClr val="000000"/>
                </a:solidFill>
                <a:latin typeface="Calibri"/>
              </a:rPr>
              <a:t>Tematika v filmu je nezakonito priseljevanje tujcev v Francijo, njihov boj za preživetje in predsodki, ki jih imajo ljudje do prišlekov.</a:t>
            </a:r>
            <a:endParaRPr lang="sl-SI" sz="2400" b="0" strike="noStrike" spc="-1" dirty="0">
              <a:solidFill>
                <a:srgbClr val="000000"/>
              </a:solidFill>
              <a:latin typeface="Aptos"/>
            </a:endParaRPr>
          </a:p>
          <a:p>
            <a:endParaRPr 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 descr="Slika, ki vsebuje besede besedilo, človeški obraz, oblačila, oseba&#10;&#10;Opis je samodejno ustvarjen">
            <a:extLst>
              <a:ext uri="{FF2B5EF4-FFF2-40B4-BE49-F238E27FC236}">
                <a16:creationId xmlns:a16="http://schemas.microsoft.com/office/drawing/2014/main" id="{F85B9BDB-F2AF-5C89-2729-D52BD9D88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7469"/>
          <a:stretch/>
        </p:blipFill>
        <p:spPr>
          <a:xfrm>
            <a:off x="5472753" y="10"/>
            <a:ext cx="6717724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2564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4A072DC-F929-40F1-4CBA-AB7F6ED1A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40080"/>
            <a:ext cx="5478040" cy="1481328"/>
          </a:xfrm>
        </p:spPr>
        <p:txBody>
          <a:bodyPr anchor="b">
            <a:normAutofit/>
          </a:bodyPr>
          <a:lstStyle/>
          <a:p>
            <a:pPr algn="ctr"/>
            <a:r>
              <a:rPr lang="sl-SI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NEKAJ VPRAŠANJ </a:t>
            </a:r>
            <a:br>
              <a:rPr lang="sl-SI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FILMU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BAA60EB-19C0-1D67-482A-08139F77C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78" y="2761488"/>
            <a:ext cx="5183010" cy="3735256"/>
          </a:xfrm>
        </p:spPr>
        <p:txBody>
          <a:bodyPr anchor="t">
            <a:noAutofit/>
          </a:bodyPr>
          <a:lstStyle/>
          <a:p>
            <a:pPr algn="just"/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Zakaj sta oče in </a:t>
            </a:r>
            <a:r>
              <a:rPr lang="sl-S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Fahim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 zapustila Bangladeš in se preselila v Francijo?</a:t>
            </a:r>
          </a:p>
          <a:p>
            <a:pPr algn="just"/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Sta tja pripotovala zakonito?</a:t>
            </a:r>
          </a:p>
          <a:p>
            <a:pPr algn="just"/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Kako so </a:t>
            </a:r>
            <a:r>
              <a:rPr lang="sl-S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Fahima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 in očeta sprejeli v novi državi? S kakšnimi izzivi sta se tam soočala?</a:t>
            </a:r>
          </a:p>
          <a:p>
            <a:pPr algn="just"/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Kako se je </a:t>
            </a:r>
            <a:r>
              <a:rPr lang="sl-S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Fahim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 učil jezika in kako se je vključil v šahovski klub?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36A2EC1-DA6C-CAC9-E989-F03887C7C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975" y="640662"/>
            <a:ext cx="5458968" cy="2961491"/>
          </a:xfrm>
          <a:prstGeom prst="rect">
            <a:avLst/>
          </a:prstGeom>
        </p:spPr>
      </p:pic>
      <p:sp>
        <p:nvSpPr>
          <p:cNvPr id="8" name="Drsenje: vodoravno 7">
            <a:extLst>
              <a:ext uri="{FF2B5EF4-FFF2-40B4-BE49-F238E27FC236}">
                <a16:creationId xmlns:a16="http://schemas.microsoft.com/office/drawing/2014/main" id="{0783A246-D318-D5EA-854C-C304594EE94A}"/>
              </a:ext>
            </a:extLst>
          </p:cNvPr>
          <p:cNvSpPr/>
          <p:nvPr/>
        </p:nvSpPr>
        <p:spPr>
          <a:xfrm>
            <a:off x="6742178" y="4258101"/>
            <a:ext cx="4162567" cy="1959237"/>
          </a:xfrm>
          <a:prstGeom prst="horizontalScroll">
            <a:avLst/>
          </a:prstGeom>
          <a:solidFill>
            <a:schemeClr val="bg1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Opiši dogodek, ki se te je ob gledanju filma najbolj dotaknil. </a:t>
            </a:r>
          </a:p>
        </p:txBody>
      </p:sp>
    </p:spTree>
    <p:extLst>
      <p:ext uri="{BB962C8B-B14F-4D97-AF65-F5344CB8AC3E}">
        <p14:creationId xmlns:p14="http://schemas.microsoft.com/office/powerpoint/2010/main" val="3318085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171E9F-A625-F135-7E5A-2DB9E25EF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EA08AA3-AEBE-0754-574F-72E1E2699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B0C13C9-17E4-BE80-3848-1ACCE1E7B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2772673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sl-SI" sz="5400" b="1" dirty="0">
                <a:solidFill>
                  <a:srgbClr val="FF6600"/>
                </a:solidFill>
              </a:rPr>
            </a:br>
            <a:br>
              <a:rPr lang="sl-SI" sz="5400" b="1" dirty="0">
                <a:solidFill>
                  <a:srgbClr val="FF6600"/>
                </a:solidFill>
              </a:rPr>
            </a:br>
            <a:br>
              <a:rPr lang="sl-SI" sz="5400" b="1" dirty="0">
                <a:solidFill>
                  <a:srgbClr val="FF6600"/>
                </a:solidFill>
              </a:rPr>
            </a:br>
            <a:r>
              <a:rPr lang="sl-SI" sz="5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DELO V PARIH</a:t>
            </a:r>
            <a:br>
              <a:rPr lang="sl-SI" sz="5400" b="1" dirty="0"/>
            </a:br>
            <a:endParaRPr lang="sl-SI" sz="5400" dirty="0"/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9A28338C-79A8-4E01-4106-216614403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DBE6DB4E-A57E-61F3-FF04-6E93F5C76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242" y="3056712"/>
            <a:ext cx="3488277" cy="3475919"/>
          </a:xfrm>
          <a:prstGeom prst="rect">
            <a:avLst/>
          </a:prstGeom>
        </p:spPr>
      </p:pic>
      <p:pic>
        <p:nvPicPr>
          <p:cNvPr id="4" name="Slika 3" descr="Slika, ki vsebuje besede besedilo, človeški obraz, oblačila, oseba&#10;&#10;Opis je samodejno ustvarjen">
            <a:extLst>
              <a:ext uri="{FF2B5EF4-FFF2-40B4-BE49-F238E27FC236}">
                <a16:creationId xmlns:a16="http://schemas.microsoft.com/office/drawing/2014/main" id="{0670B1DB-5653-3560-952E-7281EFF66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2746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48833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5D60624-F019-2974-0DF0-243FADB2C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738915"/>
            <a:ext cx="7304442" cy="1956841"/>
          </a:xfrm>
        </p:spPr>
        <p:txBody>
          <a:bodyPr anchor="b">
            <a:normAutofit/>
          </a:bodyPr>
          <a:lstStyle/>
          <a:p>
            <a:r>
              <a:rPr lang="sl-SI" sz="5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DELAVNICA: Kaj je dom?</a:t>
            </a:r>
            <a:br>
              <a:rPr lang="en-US" sz="5400" dirty="0"/>
            </a:br>
            <a:endParaRPr lang="sl-SI" sz="5400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425839C-EECE-BDE3-1F7A-9F6CBDB62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5965436" cy="3609788"/>
          </a:xfrm>
        </p:spPr>
        <p:txBody>
          <a:bodyPr>
            <a:noAutofit/>
          </a:bodyPr>
          <a:lstStyle/>
          <a:p>
            <a:pPr algn="just"/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Razdelitev v pare. Sošolcu poskusi nebesedno prikazati poved, ki si jo dobil. Sošolec naj na list papirja napiše, kaj meni, da mu želiš povedati. Primerjajta odgovore. Nato zamenjajta vlogi.</a:t>
            </a:r>
          </a:p>
          <a:p>
            <a:pPr algn="just"/>
            <a:r>
              <a:rPr lang="sl-SI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Razmislek:</a:t>
            </a:r>
          </a:p>
          <a:p>
            <a:pPr marL="0" indent="0" algn="ctr">
              <a:buNone/>
            </a:pPr>
            <a:r>
              <a:rPr lang="sl-SI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Kako si se ob tem počutil?</a:t>
            </a:r>
          </a:p>
          <a:p>
            <a:pPr marL="0" indent="0" algn="ctr">
              <a:buNone/>
            </a:pPr>
            <a:r>
              <a:rPr lang="sl-SI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Kako bi se počutil, če bi se preselil v drugo državo in ne bi govoril jezika?</a:t>
            </a:r>
            <a:endParaRPr lang="en-US" sz="2400" b="1" dirty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26E918AC-EA37-ECC9-788A-FFC051030B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" r="1" b="1"/>
          <a:stretch/>
        </p:blipFill>
        <p:spPr>
          <a:xfrm>
            <a:off x="7245596" y="1114228"/>
            <a:ext cx="4774547" cy="5368459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4077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D2A7703-989E-3B98-2999-FBB4E71A6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3" y="-7951"/>
            <a:ext cx="11018520" cy="1434415"/>
          </a:xfrm>
        </p:spPr>
        <p:txBody>
          <a:bodyPr anchor="b">
            <a:normAutofit/>
          </a:bodyPr>
          <a:lstStyle/>
          <a:p>
            <a:r>
              <a:rPr lang="sl-SI" sz="49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DELAVNICA: Kaj je dom?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6FF85E-7669-437C-73AC-68BB7C72D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359565"/>
            <a:ext cx="7103165" cy="4311196"/>
          </a:xfrm>
        </p:spPr>
        <p:txBody>
          <a:bodyPr anchor="t"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400" strike="noStrike" spc="-1" dirty="0">
                <a:solidFill>
                  <a:srgbClr val="000000"/>
                </a:solidFill>
                <a:latin typeface="Calibri"/>
              </a:rPr>
              <a:t>V paru razmislita, kaj vama pomeni dom. </a:t>
            </a:r>
            <a:endParaRPr lang="sl-SI" sz="2400" strike="noStrike" spc="-1" dirty="0">
              <a:solidFill>
                <a:srgbClr val="000000"/>
              </a:solidFill>
              <a:latin typeface="Apto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400" strike="noStrike" spc="-1" dirty="0">
                <a:solidFill>
                  <a:srgbClr val="000000"/>
                </a:solidFill>
                <a:latin typeface="Calibri"/>
              </a:rPr>
              <a:t>Nekaj svojih misli zapišita na list, ki sta ga dobila.</a:t>
            </a:r>
            <a:endParaRPr lang="sl-SI" sz="2400" strike="noStrike" spc="-1" dirty="0">
              <a:solidFill>
                <a:srgbClr val="000000"/>
              </a:solidFill>
              <a:latin typeface="Apto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400" strike="noStrike" spc="-1" dirty="0">
                <a:solidFill>
                  <a:srgbClr val="000000"/>
                </a:solidFill>
                <a:latin typeface="Calibri"/>
              </a:rPr>
              <a:t>Odgovore preberite in jih prilepite na plakat. </a:t>
            </a:r>
            <a:endParaRPr lang="sl-SI" sz="2400" strike="noStrike" spc="-1" dirty="0">
              <a:solidFill>
                <a:srgbClr val="000000"/>
              </a:solidFill>
              <a:latin typeface="Apto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400" strike="noStrike" spc="-1" dirty="0">
                <a:solidFill>
                  <a:srgbClr val="000000"/>
                </a:solidFill>
                <a:latin typeface="Calibri"/>
              </a:rPr>
              <a:t>Pogovor o tem, kaj nam dom predstavlja: </a:t>
            </a:r>
            <a:endParaRPr lang="sl-SI" sz="2400" strike="noStrike" spc="-1" dirty="0">
              <a:solidFill>
                <a:srgbClr val="000000"/>
              </a:solidFill>
              <a:latin typeface="Aptos"/>
            </a:endParaRPr>
          </a:p>
          <a:p>
            <a:endParaRPr 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sl-SI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Kako bi se počutili, če ga ne bi več imeli? </a:t>
            </a:r>
          </a:p>
          <a:p>
            <a:pPr marL="0" indent="0" algn="ctr">
              <a:buNone/>
            </a:pPr>
            <a:r>
              <a:rPr lang="sl-SI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 bi se morali preseliti drugam, kako bi želeli biti sprejeti?</a:t>
            </a:r>
            <a:endParaRPr lang="en-US" sz="2400" b="1" dirty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F38E95B-36EE-4326-7B82-E7573725D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8" r="7746" b="-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35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2E5BA0F-77BA-3557-4D26-19F2A1CBB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75620"/>
            <a:ext cx="4559242" cy="1363170"/>
          </a:xfrm>
        </p:spPr>
        <p:txBody>
          <a:bodyPr anchor="b">
            <a:normAutofit/>
          </a:bodyPr>
          <a:lstStyle/>
          <a:p>
            <a:r>
              <a:rPr lang="sl-SI" sz="49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KAJ MENIŠ?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F129EB-C7B2-20E1-A92B-250626C4E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887263" cy="3723336"/>
          </a:xfrm>
        </p:spPr>
        <p:txBody>
          <a:bodyPr>
            <a:noAutofit/>
          </a:bodyPr>
          <a:lstStyle/>
          <a:p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Zakaj nekdo zapusti svojo državo?</a:t>
            </a:r>
          </a:p>
          <a:p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Kakšna je razlika med migrantom in beguncem?</a:t>
            </a:r>
          </a:p>
          <a:p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Kako bi, po vašem mnenju, morala družba sprejeti begunce? Kaj pa migrante?</a:t>
            </a:r>
          </a:p>
          <a:p>
            <a:endParaRPr lang="sl-SI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E5AD4E00-9783-7041-768E-274AA2BA35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"/>
          <a:stretch/>
        </p:blipFill>
        <p:spPr>
          <a:xfrm>
            <a:off x="6549607" y="265643"/>
            <a:ext cx="4750786" cy="4736431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D05CBBFA-7C4C-91A0-E624-910609C177D3}"/>
              </a:ext>
            </a:extLst>
          </p:cNvPr>
          <p:cNvSpPr/>
          <p:nvPr/>
        </p:nvSpPr>
        <p:spPr>
          <a:xfrm>
            <a:off x="640079" y="5532478"/>
            <a:ext cx="10660313" cy="1059879"/>
          </a:xfrm>
          <a:prstGeom prst="rect">
            <a:avLst/>
          </a:prstGeom>
          <a:solidFill>
            <a:schemeClr val="bg1"/>
          </a:solidFill>
          <a:ln w="57150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BEGUNCI: </a:t>
            </a:r>
            <a:r>
              <a:rPr lang="sl-S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osebe, ki bežijo pred oboroženimi spopadi ali preganjanjem.</a:t>
            </a:r>
          </a:p>
          <a:p>
            <a:r>
              <a:rPr lang="sl-SI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MIGRANTI: </a:t>
            </a:r>
            <a:r>
              <a:rPr lang="sl-S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osebe, ki se selijo zato, da bi z iskanjem dela izboljšali svoj življenjski standard, ne zaradi vojn ali nevarnosti v svoji domovini. </a:t>
            </a:r>
          </a:p>
        </p:txBody>
      </p:sp>
    </p:spTree>
    <p:extLst>
      <p:ext uri="{BB962C8B-B14F-4D97-AF65-F5344CB8AC3E}">
        <p14:creationId xmlns:p14="http://schemas.microsoft.com/office/powerpoint/2010/main" val="308791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Shape 1"/>
          <p:cNvSpPr txBox="1"/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dirty="0">
                <a:latin typeface="+mj-lt"/>
                <a:ea typeface="+mj-ea"/>
                <a:cs typeface="+mj-cs"/>
              </a:rPr>
            </a:br>
            <a:br>
              <a:rPr lang="en-US" dirty="0">
                <a:latin typeface="+mj-lt"/>
                <a:ea typeface="+mj-ea"/>
                <a:cs typeface="+mj-cs"/>
              </a:rPr>
            </a:br>
            <a:br>
              <a:rPr lang="en-US" dirty="0">
                <a:latin typeface="+mj-lt"/>
                <a:ea typeface="+mj-ea"/>
                <a:cs typeface="+mj-cs"/>
              </a:rPr>
            </a:br>
            <a:br>
              <a:rPr lang="en-US" dirty="0">
                <a:latin typeface="+mj-lt"/>
                <a:ea typeface="+mj-ea"/>
                <a:cs typeface="+mj-cs"/>
              </a:rPr>
            </a:br>
            <a:endParaRPr lang="en-US" b="0" strike="noStrike" spc="-1" dirty="0">
              <a:latin typeface="+mj-lt"/>
              <a:ea typeface="+mj-ea"/>
              <a:cs typeface="+mj-cs"/>
            </a:endParaRPr>
          </a:p>
        </p:txBody>
      </p:sp>
      <p:sp>
        <p:nvSpPr>
          <p:cNvPr id="7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Shape 2"/>
          <p:cNvSpPr txBox="1"/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endParaRPr lang="en-US" sz="2200" b="0" strike="noStrike" spc="-1" dirty="0"/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200" b="0" strike="noStrike" spc="-1" dirty="0" err="1"/>
              <a:t>Fotografija</a:t>
            </a:r>
            <a:r>
              <a:rPr lang="en-US" sz="2200" b="0" strike="noStrike" spc="-1" dirty="0"/>
              <a:t> </a:t>
            </a:r>
            <a:r>
              <a:rPr lang="en-US" sz="2200" b="0" strike="noStrike" spc="-1" dirty="0" err="1"/>
              <a:t>prikazuje</a:t>
            </a:r>
            <a:r>
              <a:rPr lang="en-US" sz="2200" b="0" strike="noStrike" spc="-1" dirty="0"/>
              <a:t> </a:t>
            </a:r>
            <a:r>
              <a:rPr lang="en-US" sz="2200" b="0" strike="noStrike" spc="-1" dirty="0" err="1"/>
              <a:t>naselje</a:t>
            </a:r>
            <a:r>
              <a:rPr lang="en-US" sz="2200" b="0" strike="noStrike" spc="-1" dirty="0"/>
              <a:t> </a:t>
            </a:r>
            <a:r>
              <a:rPr lang="en-US" sz="2200" b="0" strike="noStrike" spc="-1" dirty="0" err="1"/>
              <a:t>pribežnikov</a:t>
            </a:r>
            <a:r>
              <a:rPr lang="en-US" sz="2200" b="0" strike="noStrike" spc="-1" dirty="0"/>
              <a:t>, ki so v </a:t>
            </a:r>
            <a:r>
              <a:rPr lang="en-US" sz="2200" b="0" strike="noStrike" spc="-1" dirty="0" err="1"/>
              <a:t>Franciji</a:t>
            </a:r>
            <a:r>
              <a:rPr lang="en-US" sz="2200" b="0" strike="noStrike" spc="-1" dirty="0"/>
              <a:t> </a:t>
            </a:r>
            <a:r>
              <a:rPr lang="en-US" sz="2200" b="0" strike="noStrike" spc="-1" dirty="0" err="1"/>
              <a:t>nezakonito</a:t>
            </a:r>
            <a:r>
              <a:rPr lang="en-US" sz="2200" b="0" strike="noStrike" spc="-1" dirty="0"/>
              <a:t>. </a:t>
            </a:r>
            <a:r>
              <a:rPr lang="en-US" sz="2200" b="0" strike="noStrike" spc="-1" dirty="0" err="1"/>
              <a:t>Begunci</a:t>
            </a:r>
            <a:r>
              <a:rPr lang="en-US" sz="2200" b="0" strike="noStrike" spc="-1" dirty="0"/>
              <a:t> </a:t>
            </a:r>
            <a:r>
              <a:rPr lang="en-US" sz="2200" spc="-1" dirty="0"/>
              <a:t>v </a:t>
            </a:r>
            <a:r>
              <a:rPr lang="en-US" sz="2200" spc="-1" dirty="0" err="1"/>
              <a:t>takšnem</a:t>
            </a:r>
            <a:r>
              <a:rPr lang="en-US" sz="2200" spc="-1" dirty="0"/>
              <a:t> </a:t>
            </a:r>
            <a:r>
              <a:rPr lang="en-US" sz="2200" spc="-1" dirty="0" err="1"/>
              <a:t>naselju</a:t>
            </a:r>
            <a:r>
              <a:rPr lang="en-US" sz="2200" b="0" strike="noStrike" spc="-1" dirty="0"/>
              <a:t> </a:t>
            </a:r>
            <a:r>
              <a:rPr lang="en-US" sz="2200" b="0" strike="noStrike" spc="-1" dirty="0" err="1"/>
              <a:t>nimajo</a:t>
            </a:r>
            <a:r>
              <a:rPr lang="en-US" sz="2200" b="0" strike="noStrike" spc="-1" dirty="0"/>
              <a:t> </a:t>
            </a:r>
            <a:r>
              <a:rPr lang="en-US" sz="2200" b="0" strike="noStrike" spc="-1" dirty="0" err="1"/>
              <a:t>veliko</a:t>
            </a:r>
            <a:r>
              <a:rPr lang="en-US" sz="2200" b="0" strike="noStrike" spc="-1" dirty="0"/>
              <a:t> </a:t>
            </a:r>
            <a:r>
              <a:rPr lang="en-US" sz="2200" b="0" strike="noStrike" spc="-1" dirty="0" err="1"/>
              <a:t>možnosti</a:t>
            </a:r>
            <a:r>
              <a:rPr lang="en-US" sz="2200" b="0" strike="noStrike" spc="-1" dirty="0"/>
              <a:t>, da </a:t>
            </a:r>
            <a:r>
              <a:rPr lang="en-US" sz="2200" b="0" strike="noStrike" spc="-1" dirty="0" err="1"/>
              <a:t>si</a:t>
            </a:r>
            <a:r>
              <a:rPr lang="en-US" sz="2200" b="0" strike="noStrike" spc="-1" dirty="0"/>
              <a:t> </a:t>
            </a:r>
            <a:r>
              <a:rPr lang="en-US" sz="2200" b="0" strike="noStrike" spc="-1" dirty="0" err="1"/>
              <a:t>ustvarijo</a:t>
            </a:r>
            <a:r>
              <a:rPr lang="en-US" sz="2200" b="0" strike="noStrike" spc="-1" dirty="0"/>
              <a:t> </a:t>
            </a:r>
            <a:r>
              <a:rPr lang="en-US" sz="2200" b="0" strike="noStrike" spc="-1" dirty="0" err="1"/>
              <a:t>dostojno</a:t>
            </a:r>
            <a:r>
              <a:rPr lang="en-US" sz="2200" b="0" strike="noStrike" spc="-1" dirty="0"/>
              <a:t> </a:t>
            </a:r>
            <a:r>
              <a:rPr lang="en-US" sz="2200" b="0" strike="noStrike" spc="-1" dirty="0" err="1"/>
              <a:t>življenje</a:t>
            </a:r>
            <a:r>
              <a:rPr lang="en-US" sz="2200" b="0" strike="noStrike" spc="-1" dirty="0"/>
              <a:t>. 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200" b="0" strike="noStrike" spc="-1" dirty="0" err="1"/>
              <a:t>Podoben</a:t>
            </a:r>
            <a:r>
              <a:rPr lang="en-US" sz="2200" b="0" strike="noStrike" spc="-1" dirty="0"/>
              <a:t> </a:t>
            </a:r>
            <a:r>
              <a:rPr lang="en-US" sz="2200" b="0" strike="noStrike" spc="-1" dirty="0" err="1"/>
              <a:t>prizor</a:t>
            </a:r>
            <a:r>
              <a:rPr lang="en-US" sz="2200" b="0" strike="noStrike" spc="-1" dirty="0"/>
              <a:t> </a:t>
            </a:r>
            <a:r>
              <a:rPr lang="en-US" sz="2200" b="0" strike="noStrike" spc="-1" dirty="0" err="1"/>
              <a:t>naselja</a:t>
            </a:r>
            <a:r>
              <a:rPr lang="en-US" sz="2200" b="0" strike="noStrike" spc="-1" dirty="0"/>
              <a:t> </a:t>
            </a:r>
            <a:r>
              <a:rPr lang="en-US" sz="2200" b="0" strike="noStrike" spc="-1" dirty="0" err="1"/>
              <a:t>si</a:t>
            </a:r>
            <a:r>
              <a:rPr lang="en-US" sz="2200" b="0" strike="noStrike" spc="-1" dirty="0"/>
              <a:t> </a:t>
            </a:r>
            <a:r>
              <a:rPr lang="en-US" sz="2200" b="0" strike="noStrike" spc="-1" dirty="0" err="1"/>
              <a:t>videl</a:t>
            </a:r>
            <a:r>
              <a:rPr lang="en-US" sz="2200" b="0" strike="noStrike" spc="-1" dirty="0"/>
              <a:t>-a v </a:t>
            </a:r>
            <a:r>
              <a:rPr lang="en-US" sz="2200" b="0" strike="noStrike" spc="-1" dirty="0" err="1"/>
              <a:t>filmu</a:t>
            </a:r>
            <a:r>
              <a:rPr lang="en-US" sz="2200" b="0" strike="noStrike" spc="-1" dirty="0"/>
              <a:t>. </a:t>
            </a:r>
            <a:r>
              <a:rPr lang="en-US" sz="2200" b="0" strike="noStrike" spc="-1" dirty="0" err="1"/>
              <a:t>Kako</a:t>
            </a:r>
            <a:r>
              <a:rPr lang="en-US" sz="2200" b="0" strike="noStrike" spc="-1" dirty="0"/>
              <a:t> bi ga </a:t>
            </a:r>
            <a:r>
              <a:rPr lang="en-US" sz="2200" b="0" strike="noStrike" spc="-1" dirty="0" err="1"/>
              <a:t>komentiral</a:t>
            </a:r>
            <a:r>
              <a:rPr lang="en-US" sz="2200" b="0" strike="noStrike" spc="-1" dirty="0"/>
              <a:t>-a? 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200" b="0" strike="noStrike" spc="-1" dirty="0"/>
          </a:p>
        </p:txBody>
      </p:sp>
      <p:pic>
        <p:nvPicPr>
          <p:cNvPr id="64" name="Slika 63"/>
          <p:cNvPicPr/>
          <p:nvPr/>
        </p:nvPicPr>
        <p:blipFill rotWithShape="1">
          <a:blip r:embed="rId2"/>
          <a:srcRect l="14944" r="12664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34CA804-B437-6C08-8DA4-AABA66551A73}"/>
              </a:ext>
            </a:extLst>
          </p:cNvPr>
          <p:cNvSpPr txBox="1"/>
          <p:nvPr/>
        </p:nvSpPr>
        <p:spPr>
          <a:xfrm>
            <a:off x="762886" y="737131"/>
            <a:ext cx="6097772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l-SI" sz="49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KAJ MENIŠ?</a:t>
            </a:r>
            <a:endParaRPr lang="sl-SI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E73BF7-B4E1-33A8-5C19-F0394CF82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4DD5774-7A81-5B77-6F6E-8DA1C1A5A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sl-SI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PRIBEŽNIKI V SLOVENIJI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A485634-529A-E420-015F-FEEA19FDD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6951051" cy="4119172"/>
          </a:xfrm>
        </p:spPr>
        <p:txBody>
          <a:bodyPr anchor="t">
            <a:normAutofit/>
          </a:bodyPr>
          <a:lstStyle/>
          <a:p>
            <a:pPr marL="228600" indent="-2282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200" spc="-1" dirty="0">
                <a:latin typeface="Calibri"/>
                <a:cs typeface="Calibri" panose="020F0502020204030204" pitchFamily="34" charset="0"/>
              </a:rPr>
              <a:t>Ilegalnim pribežnikom v novi državi grozi </a:t>
            </a:r>
            <a:r>
              <a:rPr lang="sl-SI" sz="2200" b="1" spc="-1" dirty="0">
                <a:latin typeface="Calibri"/>
                <a:cs typeface="Calibri" panose="020F0502020204030204" pitchFamily="34" charset="0"/>
              </a:rPr>
              <a:t>deportacija</a:t>
            </a:r>
            <a:r>
              <a:rPr lang="sl-SI" sz="2200" spc="-1" dirty="0">
                <a:latin typeface="Calibri"/>
                <a:cs typeface="Calibri" panose="020F0502020204030204" pitchFamily="34" charset="0"/>
              </a:rPr>
              <a:t>. Ali veste, kaj je to?</a:t>
            </a:r>
          </a:p>
          <a:p>
            <a:pPr marL="228600" indent="-2282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l-SI" sz="2200" spc="-1" dirty="0">
                <a:latin typeface="Calibri"/>
                <a:cs typeface="Calibri" panose="020F0502020204030204" pitchFamily="34" charset="0"/>
              </a:rPr>
              <a:t>Oglejte si spodnji posnetek in drug drugemu povejte svoje mnenje ali občutke po ogledu posnetka. </a:t>
            </a:r>
          </a:p>
          <a:p>
            <a:pPr marL="228600" indent="-2282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sl-SI" sz="2200" spc="-1" dirty="0">
              <a:latin typeface="Calibri"/>
              <a:cs typeface="Calibri" panose="020F0502020204030204" pitchFamily="34" charset="0"/>
            </a:endParaRPr>
          </a:p>
          <a:p>
            <a:pPr marL="360" indent="0">
              <a:spcBef>
                <a:spcPts val="1001"/>
              </a:spcBef>
              <a:buClr>
                <a:srgbClr val="000000"/>
              </a:buClr>
              <a:buNone/>
            </a:pPr>
            <a:r>
              <a:rPr lang="sl-SI" sz="2200" dirty="0">
                <a:latin typeface="Calibri" panose="020F0502020204030204" pitchFamily="34" charset="0"/>
                <a:cs typeface="Calibri" panose="020F0502020204030204" pitchFamily="34" charset="0"/>
              </a:rPr>
              <a:t>          https://www.youtube.com/watch?v=iL8rs9onYZU&amp;t=208s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777D638-782F-36DC-A519-CBE809CC9B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2" r="14501" b="-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68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700</Words>
  <Application>Microsoft Office PowerPoint</Application>
  <PresentationFormat>Širokozaslonsko</PresentationFormat>
  <Paragraphs>66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Officeova tema</vt:lpstr>
      <vt:lpstr>   MALI PRINC FAHIM </vt:lpstr>
      <vt:lpstr>   NEKAJ INFORMACIJ O FILMU </vt:lpstr>
      <vt:lpstr>NEKAJ VPRAŠANJ  O FILMU </vt:lpstr>
      <vt:lpstr>   DELO V PARIH </vt:lpstr>
      <vt:lpstr>DELAVNICA: Kaj je dom? </vt:lpstr>
      <vt:lpstr>DELAVNICA: Kaj je dom?</vt:lpstr>
      <vt:lpstr>KAJ MENIŠ?</vt:lpstr>
      <vt:lpstr>PowerPointova predstavitev</vt:lpstr>
      <vt:lpstr>PRIBEŽNIKI V SLOVENIJI</vt:lpstr>
      <vt:lpstr>Še nekaj aktualnih informacij in zanimivih dejstev</vt:lpstr>
      <vt:lpstr>Literatura in viri fotografij: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MALI PRINC FAHIM</dc:title>
  <dc:creator>Tina Marjanović</dc:creator>
  <cp:lastModifiedBy>Tanja Mandelj</cp:lastModifiedBy>
  <cp:revision>16</cp:revision>
  <cp:lastPrinted>2024-03-21T21:56:11Z</cp:lastPrinted>
  <dcterms:created xsi:type="dcterms:W3CDTF">2024-03-10T08:59:59Z</dcterms:created>
  <dcterms:modified xsi:type="dcterms:W3CDTF">2024-10-17T19:32:13Z</dcterms:modified>
</cp:coreProperties>
</file>