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6" r:id="rId17"/>
  </p:sldIdLst>
  <p:sldSz cx="18288000" cy="10287000"/>
  <p:notesSz cx="6858000" cy="9144000"/>
  <p:embeddedFontLst>
    <p:embeddedFont>
      <p:font typeface="Montserrat" panose="00000500000000000000" pitchFamily="2" charset="-18"/>
      <p:regular r:id="rId18"/>
      <p:bold r:id="rId19"/>
      <p:italic r:id="rId20"/>
      <p:boldItalic r:id="rId21"/>
    </p:embeddedFont>
    <p:embeddedFont>
      <p:font typeface="Montserrat Bold" panose="00000800000000000000" pitchFamily="2" charset="-18"/>
      <p:regular r:id="rId22"/>
      <p:bold r:id="rId23"/>
    </p:embeddedFont>
    <p:embeddedFont>
      <p:font typeface="Montserrat Medium" panose="00000600000000000000" pitchFamily="2" charset="-18"/>
      <p:regular r:id="rId24"/>
      <p: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Roboto Bold" panose="02000000000000000000" charset="0"/>
      <p:regular r:id="rId30"/>
    </p:embeddedFont>
    <p:embeddedFont>
      <p:font typeface="Roboto Bold Italics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-kjh4OFs-Q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361020" y="-168775"/>
            <a:ext cx="18652340" cy="10624550"/>
            <a:chOff x="0" y="0"/>
            <a:chExt cx="4912550" cy="27982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2551" cy="2798236"/>
            </a:xfrm>
            <a:custGeom>
              <a:avLst/>
              <a:gdLst/>
              <a:ahLst/>
              <a:cxnLst/>
              <a:rect l="l" t="t" r="r" b="b"/>
              <a:pathLst>
                <a:path w="4912551" h="2798236">
                  <a:moveTo>
                    <a:pt x="0" y="0"/>
                  </a:moveTo>
                  <a:lnTo>
                    <a:pt x="4912551" y="0"/>
                  </a:lnTo>
                  <a:lnTo>
                    <a:pt x="4912551" y="2798236"/>
                  </a:lnTo>
                  <a:lnTo>
                    <a:pt x="0" y="2798236"/>
                  </a:lnTo>
                  <a:close/>
                </a:path>
              </a:pathLst>
            </a:custGeom>
            <a:solidFill>
              <a:srgbClr val="94BACD">
                <a:alpha val="8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12550" cy="28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435307" y="1028700"/>
            <a:ext cx="6161913" cy="8229600"/>
          </a:xfrm>
          <a:custGeom>
            <a:avLst/>
            <a:gdLst/>
            <a:ahLst/>
            <a:cxnLst/>
            <a:rect l="l" t="t" r="r" b="b"/>
            <a:pathLst>
              <a:path w="6161913" h="8229600">
                <a:moveTo>
                  <a:pt x="0" y="0"/>
                </a:moveTo>
                <a:lnTo>
                  <a:pt x="6161913" y="0"/>
                </a:lnTo>
                <a:lnTo>
                  <a:pt x="61619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-364340" y="1929173"/>
            <a:ext cx="13153889" cy="108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8"/>
              </a:lnSpc>
            </a:pPr>
            <a:r>
              <a:rPr lang="en-US" sz="7800" spc="-444">
                <a:solidFill>
                  <a:srgbClr val="000000"/>
                </a:solidFill>
                <a:latin typeface="Roboto Bold"/>
              </a:rPr>
              <a:t>KULTURNI DAN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9902" y="5416226"/>
            <a:ext cx="10445405" cy="147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5"/>
              </a:lnSpc>
            </a:pPr>
            <a:r>
              <a:rPr lang="en-US" sz="10523" spc="-599" dirty="0">
                <a:solidFill>
                  <a:srgbClr val="000000"/>
                </a:solidFill>
                <a:latin typeface="Roboto Bold"/>
              </a:rPr>
              <a:t>ANIMAL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364341" y="3833953"/>
            <a:ext cx="13153889" cy="69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000" spc="-285" dirty="0">
                <a:solidFill>
                  <a:srgbClr val="000000"/>
                </a:solidFill>
                <a:latin typeface="Roboto"/>
              </a:rPr>
              <a:t>OGLED DOKUMENTARNEGA FILMA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58801" y="9764209"/>
            <a:ext cx="47612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7"/>
              </a:lnSpc>
            </a:pPr>
            <a:r>
              <a:rPr lang="en-US" sz="2299" spc="-131" dirty="0" err="1">
                <a:solidFill>
                  <a:srgbClr val="000000"/>
                </a:solidFill>
                <a:latin typeface="Roboto"/>
              </a:rPr>
              <a:t>pripravila</a:t>
            </a:r>
            <a:r>
              <a:rPr lang="en-US" sz="2299" spc="-131" dirty="0">
                <a:solidFill>
                  <a:srgbClr val="000000"/>
                </a:solidFill>
                <a:latin typeface="Roboto"/>
              </a:rPr>
              <a:t>: Eva </a:t>
            </a:r>
            <a:r>
              <a:rPr lang="en-US" sz="2299" spc="-131" dirty="0" err="1">
                <a:solidFill>
                  <a:srgbClr val="000000"/>
                </a:solidFill>
                <a:latin typeface="Roboto"/>
              </a:rPr>
              <a:t>Pavlin</a:t>
            </a:r>
            <a:r>
              <a:rPr lang="sl-SI" sz="2299" spc="-131" dirty="0">
                <a:solidFill>
                  <a:srgbClr val="000000"/>
                </a:solidFill>
                <a:latin typeface="Roboto"/>
              </a:rPr>
              <a:t>, Tanja Trpin Mandelj</a:t>
            </a:r>
            <a:endParaRPr lang="en-US" sz="2299" spc="-131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4A095">
                <a:alpha val="8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02896" y="2057505"/>
            <a:ext cx="15082208" cy="367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3"/>
              </a:lnSpc>
            </a:pPr>
            <a:r>
              <a:rPr lang="en-US" sz="8000" spc="-522" dirty="0">
                <a:solidFill>
                  <a:srgbClr val="393939"/>
                </a:solidFill>
                <a:latin typeface="Roboto"/>
              </a:rPr>
              <a:t>VSA ŽIVA BITJA NA PLANETU IMAMO </a:t>
            </a:r>
            <a:r>
              <a:rPr lang="en-US" sz="8000" spc="-522" dirty="0">
                <a:solidFill>
                  <a:srgbClr val="393939"/>
                </a:solidFill>
                <a:latin typeface="Roboto Bold"/>
              </a:rPr>
              <a:t>ENAKO PRAVICO </a:t>
            </a:r>
            <a:r>
              <a:rPr lang="sl-SI" sz="8000" spc="-522" dirty="0">
                <a:solidFill>
                  <a:srgbClr val="393939"/>
                </a:solidFill>
                <a:latin typeface="Roboto Bold"/>
              </a:rPr>
              <a:t>DO </a:t>
            </a:r>
            <a:r>
              <a:rPr lang="en-US" sz="8000" spc="-522" dirty="0">
                <a:solidFill>
                  <a:srgbClr val="393939"/>
                </a:solidFill>
                <a:latin typeface="Roboto Bold"/>
              </a:rPr>
              <a:t>OBSTOJA</a:t>
            </a:r>
            <a:r>
              <a:rPr lang="en-US" sz="8000" spc="-522" dirty="0">
                <a:solidFill>
                  <a:srgbClr val="393939"/>
                </a:solidFill>
                <a:latin typeface="Roboto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9679784" y="5792473"/>
            <a:ext cx="6716825" cy="4279177"/>
          </a:xfrm>
          <a:custGeom>
            <a:avLst/>
            <a:gdLst/>
            <a:ahLst/>
            <a:cxnLst/>
            <a:rect l="l" t="t" r="r" b="b"/>
            <a:pathLst>
              <a:path w="6716825" h="4279177">
                <a:moveTo>
                  <a:pt x="0" y="0"/>
                </a:moveTo>
                <a:lnTo>
                  <a:pt x="6716825" y="0"/>
                </a:lnTo>
                <a:lnTo>
                  <a:pt x="6716825" y="4279177"/>
                </a:lnTo>
                <a:lnTo>
                  <a:pt x="0" y="42791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2314583" y="6260539"/>
            <a:ext cx="7365202" cy="1875357"/>
            <a:chOff x="0" y="0"/>
            <a:chExt cx="2068064" cy="5265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68064" cy="526579"/>
            </a:xfrm>
            <a:custGeom>
              <a:avLst/>
              <a:gdLst/>
              <a:ahLst/>
              <a:cxnLst/>
              <a:rect l="l" t="t" r="r" b="b"/>
              <a:pathLst>
                <a:path w="2068064" h="526579">
                  <a:moveTo>
                    <a:pt x="25228" y="0"/>
                  </a:moveTo>
                  <a:lnTo>
                    <a:pt x="2042836" y="0"/>
                  </a:lnTo>
                  <a:cubicBezTo>
                    <a:pt x="2049527" y="0"/>
                    <a:pt x="2055944" y="2658"/>
                    <a:pt x="2060675" y="7389"/>
                  </a:cubicBezTo>
                  <a:cubicBezTo>
                    <a:pt x="2065406" y="12120"/>
                    <a:pt x="2068064" y="18537"/>
                    <a:pt x="2068064" y="25228"/>
                  </a:cubicBezTo>
                  <a:lnTo>
                    <a:pt x="2068064" y="501351"/>
                  </a:lnTo>
                  <a:cubicBezTo>
                    <a:pt x="2068064" y="508042"/>
                    <a:pt x="2065406" y="514459"/>
                    <a:pt x="2060675" y="519190"/>
                  </a:cubicBezTo>
                  <a:cubicBezTo>
                    <a:pt x="2055944" y="523921"/>
                    <a:pt x="2049527" y="526579"/>
                    <a:pt x="2042836" y="526579"/>
                  </a:cubicBezTo>
                  <a:lnTo>
                    <a:pt x="25228" y="526579"/>
                  </a:lnTo>
                  <a:cubicBezTo>
                    <a:pt x="18537" y="526579"/>
                    <a:pt x="12120" y="523921"/>
                    <a:pt x="7389" y="519190"/>
                  </a:cubicBezTo>
                  <a:cubicBezTo>
                    <a:pt x="2658" y="514459"/>
                    <a:pt x="0" y="508042"/>
                    <a:pt x="0" y="501351"/>
                  </a:cubicBezTo>
                  <a:lnTo>
                    <a:pt x="0" y="25228"/>
                  </a:lnTo>
                  <a:cubicBezTo>
                    <a:pt x="0" y="18537"/>
                    <a:pt x="2658" y="12120"/>
                    <a:pt x="7389" y="7389"/>
                  </a:cubicBezTo>
                  <a:cubicBezTo>
                    <a:pt x="12120" y="2658"/>
                    <a:pt x="18537" y="0"/>
                    <a:pt x="25228" y="0"/>
                  </a:cubicBezTo>
                  <a:close/>
                </a:path>
              </a:pathLst>
            </a:custGeom>
            <a:solidFill>
              <a:srgbClr val="DD7A6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2068064" cy="517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10147" y="6437266"/>
            <a:ext cx="6974073" cy="216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2"/>
              </a:lnSpc>
            </a:pPr>
            <a:r>
              <a:rPr lang="en-US" sz="4080">
                <a:solidFill>
                  <a:srgbClr val="393939"/>
                </a:solidFill>
                <a:latin typeface="Roboto Bold"/>
              </a:rPr>
              <a:t>Kako ti vidiš človeško vrsto v relaciji do ostalih bitij?</a:t>
            </a:r>
          </a:p>
          <a:p>
            <a:pPr algn="ctr">
              <a:lnSpc>
                <a:spcPts val="5712"/>
              </a:lnSpc>
              <a:spcBef>
                <a:spcPct val="0"/>
              </a:spcBef>
            </a:pPr>
            <a:endParaRPr lang="en-US" sz="4080">
              <a:solidFill>
                <a:srgbClr val="393939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9853">
                <a:alpha val="8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84663" y="1603305"/>
            <a:ext cx="14518673" cy="394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9"/>
              </a:lnSpc>
            </a:pPr>
            <a:r>
              <a:rPr lang="sl-SI" sz="6800" spc="-416" dirty="0">
                <a:solidFill>
                  <a:srgbClr val="393939"/>
                </a:solidFill>
                <a:latin typeface="Roboto"/>
              </a:rPr>
              <a:t>GOSPODARSKA </a:t>
            </a:r>
            <a:r>
              <a:rPr lang="en-US" sz="6800" spc="-416" dirty="0">
                <a:solidFill>
                  <a:srgbClr val="393939"/>
                </a:solidFill>
                <a:latin typeface="Roboto"/>
              </a:rPr>
              <a:t>RAST NE MORE BITI CILJ, KER </a:t>
            </a:r>
            <a:r>
              <a:rPr lang="sl-SI" sz="6800" spc="-416" dirty="0">
                <a:solidFill>
                  <a:srgbClr val="393939"/>
                </a:solidFill>
                <a:latin typeface="Roboto"/>
              </a:rPr>
              <a:t>JE </a:t>
            </a:r>
            <a:r>
              <a:rPr lang="en-US" sz="6800" spc="-416" dirty="0">
                <a:solidFill>
                  <a:srgbClr val="393939"/>
                </a:solidFill>
                <a:latin typeface="Roboto"/>
              </a:rPr>
              <a:t>NESKONČNA RAST NEMOGOČA. </a:t>
            </a:r>
            <a:endParaRPr lang="sl-SI" sz="6800" spc="-416" dirty="0">
              <a:solidFill>
                <a:srgbClr val="393939"/>
              </a:solidFill>
              <a:latin typeface="Roboto"/>
            </a:endParaRPr>
          </a:p>
          <a:p>
            <a:pPr algn="ctr">
              <a:lnSpc>
                <a:spcPts val="7749"/>
              </a:lnSpc>
            </a:pPr>
            <a:r>
              <a:rPr lang="en-US" sz="6800" spc="-416" dirty="0">
                <a:solidFill>
                  <a:srgbClr val="393939"/>
                </a:solidFill>
                <a:latin typeface="Roboto Bold"/>
              </a:rPr>
              <a:t>ZDRAVJE IN DRUŽBENE VEZI</a:t>
            </a:r>
            <a:r>
              <a:rPr lang="en-US" sz="6800" spc="-416" dirty="0">
                <a:solidFill>
                  <a:srgbClr val="393939"/>
                </a:solidFill>
                <a:latin typeface="Roboto"/>
              </a:rPr>
              <a:t> BI MORALE BITI NAŠ </a:t>
            </a:r>
            <a:r>
              <a:rPr lang="en-US" sz="6800" spc="-416" dirty="0">
                <a:solidFill>
                  <a:srgbClr val="393939"/>
                </a:solidFill>
                <a:latin typeface="Roboto Bold"/>
              </a:rPr>
              <a:t>GLAVNI CILJ</a:t>
            </a:r>
            <a:r>
              <a:rPr lang="en-US" sz="6800" spc="-416" dirty="0">
                <a:solidFill>
                  <a:srgbClr val="393939"/>
                </a:solidFill>
                <a:latin typeface="Roboto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9477994" y="7034877"/>
            <a:ext cx="7315200" cy="3450336"/>
          </a:xfrm>
          <a:custGeom>
            <a:avLst/>
            <a:gdLst/>
            <a:ahLst/>
            <a:cxnLst/>
            <a:rect l="l" t="t" r="r" b="b"/>
            <a:pathLst>
              <a:path w="7315200" h="3450336">
                <a:moveTo>
                  <a:pt x="0" y="0"/>
                </a:moveTo>
                <a:lnTo>
                  <a:pt x="7315200" y="0"/>
                </a:lnTo>
                <a:lnTo>
                  <a:pt x="7315200" y="3450336"/>
                </a:lnTo>
                <a:lnTo>
                  <a:pt x="0" y="34503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884663" y="6415382"/>
            <a:ext cx="7593331" cy="2344664"/>
            <a:chOff x="0" y="0"/>
            <a:chExt cx="1947710" cy="65835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947710" cy="658355"/>
            </a:xfrm>
            <a:custGeom>
              <a:avLst/>
              <a:gdLst/>
              <a:ahLst/>
              <a:cxnLst/>
              <a:rect l="l" t="t" r="r" b="b"/>
              <a:pathLst>
                <a:path w="1947710" h="658355">
                  <a:moveTo>
                    <a:pt x="26786" y="0"/>
                  </a:moveTo>
                  <a:lnTo>
                    <a:pt x="1920924" y="0"/>
                  </a:lnTo>
                  <a:cubicBezTo>
                    <a:pt x="1935718" y="0"/>
                    <a:pt x="1947710" y="11993"/>
                    <a:pt x="1947710" y="26786"/>
                  </a:cubicBezTo>
                  <a:lnTo>
                    <a:pt x="1947710" y="631568"/>
                  </a:lnTo>
                  <a:cubicBezTo>
                    <a:pt x="1947710" y="646362"/>
                    <a:pt x="1935718" y="658355"/>
                    <a:pt x="1920924" y="658355"/>
                  </a:cubicBezTo>
                  <a:lnTo>
                    <a:pt x="26786" y="658355"/>
                  </a:lnTo>
                  <a:cubicBezTo>
                    <a:pt x="11993" y="658355"/>
                    <a:pt x="0" y="646362"/>
                    <a:pt x="0" y="631568"/>
                  </a:cubicBezTo>
                  <a:lnTo>
                    <a:pt x="0" y="26786"/>
                  </a:lnTo>
                  <a:cubicBezTo>
                    <a:pt x="0" y="11993"/>
                    <a:pt x="11993" y="0"/>
                    <a:pt x="26786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1947710" cy="64883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84663" y="6631804"/>
            <a:ext cx="7593331" cy="18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7"/>
              </a:lnSpc>
              <a:spcBef>
                <a:spcPct val="0"/>
              </a:spcBef>
            </a:pP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Kaj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 m</a:t>
            </a:r>
            <a:r>
              <a:rPr lang="sl-SI" sz="3433" dirty="0" err="1">
                <a:solidFill>
                  <a:srgbClr val="393939"/>
                </a:solidFill>
                <a:latin typeface="Roboto Bold"/>
              </a:rPr>
              <a:t>isliš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, da </a:t>
            </a:r>
            <a:r>
              <a:rPr lang="sl-SI" sz="3433" dirty="0">
                <a:solidFill>
                  <a:srgbClr val="393939"/>
                </a:solidFill>
                <a:latin typeface="Roboto Bold"/>
              </a:rPr>
              <a:t>si </a:t>
            </a: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družba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, v </a:t>
            </a: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kateri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ti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živiš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, </a:t>
            </a: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postavlja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sl-SI" sz="3433" dirty="0">
                <a:solidFill>
                  <a:srgbClr val="393939"/>
                </a:solidFill>
                <a:latin typeface="Roboto Bold"/>
              </a:rPr>
              <a:t>za poglaviten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cilj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? </a:t>
            </a: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Kaj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sploh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pomeni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gospodarska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433" dirty="0" err="1">
                <a:solidFill>
                  <a:srgbClr val="393939"/>
                </a:solidFill>
                <a:latin typeface="Roboto Bold"/>
              </a:rPr>
              <a:t>rast</a:t>
            </a:r>
            <a:r>
              <a:rPr lang="en-US" sz="3433" dirty="0">
                <a:solidFill>
                  <a:srgbClr val="393939"/>
                </a:solidFill>
                <a:latin typeface="Roboto Bold"/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9AB697">
                <a:alpha val="8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418207" y="3309289"/>
            <a:ext cx="5600645" cy="3668423"/>
          </a:xfrm>
          <a:custGeom>
            <a:avLst/>
            <a:gdLst/>
            <a:ahLst/>
            <a:cxnLst/>
            <a:rect l="l" t="t" r="r" b="b"/>
            <a:pathLst>
              <a:path w="5600645" h="3668423">
                <a:moveTo>
                  <a:pt x="0" y="0"/>
                </a:moveTo>
                <a:lnTo>
                  <a:pt x="5600646" y="0"/>
                </a:lnTo>
                <a:lnTo>
                  <a:pt x="5600646" y="3668422"/>
                </a:lnTo>
                <a:lnTo>
                  <a:pt x="0" y="3668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9881700" y="3309289"/>
            <a:ext cx="5461173" cy="3637141"/>
          </a:xfrm>
          <a:custGeom>
            <a:avLst/>
            <a:gdLst/>
            <a:ahLst/>
            <a:cxnLst/>
            <a:rect l="l" t="t" r="r" b="b"/>
            <a:pathLst>
              <a:path w="5461173" h="3637141">
                <a:moveTo>
                  <a:pt x="0" y="0"/>
                </a:moveTo>
                <a:lnTo>
                  <a:pt x="5461174" y="0"/>
                </a:lnTo>
                <a:lnTo>
                  <a:pt x="5461174" y="3637141"/>
                </a:lnTo>
                <a:lnTo>
                  <a:pt x="0" y="3637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884664" y="2054184"/>
            <a:ext cx="14518673" cy="102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49"/>
              </a:lnSpc>
            </a:pPr>
            <a:r>
              <a:rPr lang="en-US" sz="7310" spc="-416">
                <a:solidFill>
                  <a:srgbClr val="393939"/>
                </a:solidFill>
                <a:latin typeface="Roboto Bold"/>
              </a:rPr>
              <a:t>RAZNOLIKOST</a:t>
            </a:r>
            <a:r>
              <a:rPr lang="en-US" sz="7310" spc="-416">
                <a:solidFill>
                  <a:srgbClr val="393939"/>
                </a:solidFill>
                <a:latin typeface="Roboto"/>
              </a:rPr>
              <a:t> POMENI </a:t>
            </a:r>
            <a:r>
              <a:rPr lang="en-US" sz="7310" spc="-416">
                <a:solidFill>
                  <a:srgbClr val="393939"/>
                </a:solidFill>
                <a:latin typeface="Roboto Bold"/>
              </a:rPr>
              <a:t>STABILNOST.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876800" y="7091092"/>
            <a:ext cx="8610599" cy="2051302"/>
            <a:chOff x="0" y="0"/>
            <a:chExt cx="1947710" cy="387559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47710" cy="387559"/>
            </a:xfrm>
            <a:custGeom>
              <a:avLst/>
              <a:gdLst/>
              <a:ahLst/>
              <a:cxnLst/>
              <a:rect l="l" t="t" r="r" b="b"/>
              <a:pathLst>
                <a:path w="1947710" h="387559">
                  <a:moveTo>
                    <a:pt x="26786" y="0"/>
                  </a:moveTo>
                  <a:lnTo>
                    <a:pt x="1920924" y="0"/>
                  </a:lnTo>
                  <a:cubicBezTo>
                    <a:pt x="1935718" y="0"/>
                    <a:pt x="1947710" y="11993"/>
                    <a:pt x="1947710" y="26786"/>
                  </a:cubicBezTo>
                  <a:lnTo>
                    <a:pt x="1947710" y="360772"/>
                  </a:lnTo>
                  <a:cubicBezTo>
                    <a:pt x="1947710" y="375566"/>
                    <a:pt x="1935718" y="387559"/>
                    <a:pt x="1920924" y="387559"/>
                  </a:cubicBezTo>
                  <a:lnTo>
                    <a:pt x="26786" y="387559"/>
                  </a:lnTo>
                  <a:cubicBezTo>
                    <a:pt x="11993" y="387559"/>
                    <a:pt x="0" y="375566"/>
                    <a:pt x="0" y="360772"/>
                  </a:cubicBezTo>
                  <a:lnTo>
                    <a:pt x="0" y="26786"/>
                  </a:lnTo>
                  <a:cubicBezTo>
                    <a:pt x="0" y="11993"/>
                    <a:pt x="11993" y="0"/>
                    <a:pt x="26786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1947710" cy="37803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81600" y="7310953"/>
            <a:ext cx="79248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l-SI" sz="3600" spc="-170" dirty="0">
                <a:solidFill>
                  <a:srgbClr val="393939"/>
                </a:solidFill>
                <a:latin typeface="Roboto Bold"/>
              </a:rPr>
              <a:t>Ali lahko opišeš zgornji sliki?</a:t>
            </a:r>
          </a:p>
          <a:p>
            <a:pPr algn="ctr">
              <a:spcBef>
                <a:spcPct val="0"/>
              </a:spcBef>
            </a:pPr>
            <a:r>
              <a:rPr lang="en-US" sz="3600" spc="-170" dirty="0" err="1">
                <a:solidFill>
                  <a:srgbClr val="393939"/>
                </a:solidFill>
                <a:latin typeface="Roboto Bold"/>
              </a:rPr>
              <a:t>Kaj</a:t>
            </a:r>
            <a:r>
              <a:rPr lang="en-US" sz="3600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600" spc="-170" dirty="0" err="1">
                <a:solidFill>
                  <a:srgbClr val="393939"/>
                </a:solidFill>
                <a:latin typeface="Roboto Bold"/>
              </a:rPr>
              <a:t>meniš</a:t>
            </a:r>
            <a:r>
              <a:rPr lang="en-US" sz="3600" spc="-170" dirty="0">
                <a:solidFill>
                  <a:srgbClr val="393939"/>
                </a:solidFill>
                <a:latin typeface="Roboto Bold"/>
              </a:rPr>
              <a:t>, </a:t>
            </a:r>
            <a:r>
              <a:rPr lang="en-US" sz="3600" spc="-170" dirty="0" err="1">
                <a:solidFill>
                  <a:srgbClr val="393939"/>
                </a:solidFill>
                <a:latin typeface="Roboto Bold"/>
              </a:rPr>
              <a:t>kateri</a:t>
            </a:r>
            <a:r>
              <a:rPr lang="en-US" sz="3600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600" spc="-170" dirty="0" err="1">
                <a:solidFill>
                  <a:srgbClr val="393939"/>
                </a:solidFill>
                <a:latin typeface="Roboto Bold"/>
              </a:rPr>
              <a:t>način</a:t>
            </a:r>
            <a:r>
              <a:rPr lang="en-US" sz="3600" spc="-170" dirty="0">
                <a:solidFill>
                  <a:srgbClr val="393939"/>
                </a:solidFill>
                <a:latin typeface="Roboto Bold"/>
              </a:rPr>
              <a:t> pr</a:t>
            </a:r>
            <a:r>
              <a:rPr lang="sl-SI" sz="3600" spc="-170" dirty="0">
                <a:solidFill>
                  <a:srgbClr val="393939"/>
                </a:solidFill>
                <a:latin typeface="Roboto Bold"/>
              </a:rPr>
              <a:t>i</a:t>
            </a:r>
            <a:r>
              <a:rPr lang="en-US" sz="3600" spc="-170" dirty="0" err="1">
                <a:solidFill>
                  <a:srgbClr val="393939"/>
                </a:solidFill>
                <a:latin typeface="Roboto Bold"/>
              </a:rPr>
              <a:t>delave</a:t>
            </a:r>
            <a:r>
              <a:rPr lang="en-US" sz="3600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600" spc="-170" dirty="0" err="1">
                <a:solidFill>
                  <a:srgbClr val="393939"/>
                </a:solidFill>
                <a:latin typeface="Roboto Bold"/>
              </a:rPr>
              <a:t>hrane</a:t>
            </a:r>
            <a:r>
              <a:rPr lang="en-US" sz="3600" spc="-170" dirty="0">
                <a:solidFill>
                  <a:srgbClr val="393939"/>
                </a:solidFill>
                <a:latin typeface="Roboto Bold"/>
              </a:rPr>
              <a:t> je </a:t>
            </a:r>
            <a:r>
              <a:rPr lang="en-US" sz="3600" spc="-170" dirty="0" err="1">
                <a:solidFill>
                  <a:srgbClr val="393939"/>
                </a:solidFill>
                <a:latin typeface="Roboto Bold"/>
              </a:rPr>
              <a:t>bolj</a:t>
            </a:r>
            <a:r>
              <a:rPr lang="en-US" sz="3600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600" spc="-170" dirty="0" err="1">
                <a:solidFill>
                  <a:srgbClr val="393939"/>
                </a:solidFill>
                <a:latin typeface="Roboto Bold"/>
              </a:rPr>
              <a:t>trajnost</a:t>
            </a:r>
            <a:r>
              <a:rPr lang="sl-SI" sz="3600" spc="-170" dirty="0">
                <a:solidFill>
                  <a:srgbClr val="393939"/>
                </a:solidFill>
                <a:latin typeface="Roboto Bold"/>
              </a:rPr>
              <a:t>no naravnan</a:t>
            </a:r>
            <a:r>
              <a:rPr lang="en-US" sz="3600" spc="-170" dirty="0">
                <a:solidFill>
                  <a:srgbClr val="393939"/>
                </a:solidFill>
                <a:latin typeface="Roboto Bold"/>
              </a:rPr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400213" y="6718147"/>
            <a:ext cx="1428913" cy="3928284"/>
          </a:xfrm>
          <a:custGeom>
            <a:avLst/>
            <a:gdLst/>
            <a:ahLst/>
            <a:cxnLst/>
            <a:rect l="l" t="t" r="r" b="b"/>
            <a:pathLst>
              <a:path w="1428913" h="3928284">
                <a:moveTo>
                  <a:pt x="0" y="0"/>
                </a:moveTo>
                <a:lnTo>
                  <a:pt x="1428913" y="0"/>
                </a:lnTo>
                <a:lnTo>
                  <a:pt x="1428913" y="3928284"/>
                </a:lnTo>
                <a:lnTo>
                  <a:pt x="0" y="3928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957304" y="6588354"/>
            <a:ext cx="2271236" cy="4187871"/>
          </a:xfrm>
          <a:custGeom>
            <a:avLst/>
            <a:gdLst/>
            <a:ahLst/>
            <a:cxnLst/>
            <a:rect l="l" t="t" r="r" b="b"/>
            <a:pathLst>
              <a:path w="2271236" h="4187871">
                <a:moveTo>
                  <a:pt x="0" y="0"/>
                </a:moveTo>
                <a:lnTo>
                  <a:pt x="2271235" y="0"/>
                </a:lnTo>
                <a:lnTo>
                  <a:pt x="2271235" y="4187871"/>
                </a:lnTo>
                <a:lnTo>
                  <a:pt x="0" y="418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431063" y="8063310"/>
            <a:ext cx="2874863" cy="3585638"/>
          </a:xfrm>
          <a:custGeom>
            <a:avLst/>
            <a:gdLst/>
            <a:ahLst/>
            <a:cxnLst/>
            <a:rect l="l" t="t" r="r" b="b"/>
            <a:pathLst>
              <a:path w="2874863" h="3585638">
                <a:moveTo>
                  <a:pt x="0" y="0"/>
                </a:moveTo>
                <a:lnTo>
                  <a:pt x="2874863" y="0"/>
                </a:lnTo>
                <a:lnTo>
                  <a:pt x="2874863" y="3585637"/>
                </a:lnTo>
                <a:lnTo>
                  <a:pt x="0" y="3585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5884078" y="-1827796"/>
            <a:ext cx="3450223" cy="3719979"/>
          </a:xfrm>
          <a:custGeom>
            <a:avLst/>
            <a:gdLst/>
            <a:ahLst/>
            <a:cxnLst/>
            <a:rect l="l" t="t" r="r" b="b"/>
            <a:pathLst>
              <a:path w="3450223" h="3719979">
                <a:moveTo>
                  <a:pt x="0" y="0"/>
                </a:moveTo>
                <a:lnTo>
                  <a:pt x="3450222" y="0"/>
                </a:lnTo>
                <a:lnTo>
                  <a:pt x="3450222" y="3719980"/>
                </a:lnTo>
                <a:lnTo>
                  <a:pt x="0" y="3719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7079975" y="2601172"/>
            <a:ext cx="2849395" cy="3276493"/>
          </a:xfrm>
          <a:custGeom>
            <a:avLst/>
            <a:gdLst/>
            <a:ahLst/>
            <a:cxnLst/>
            <a:rect l="l" t="t" r="r" b="b"/>
            <a:pathLst>
              <a:path w="2849395" h="3276493">
                <a:moveTo>
                  <a:pt x="0" y="0"/>
                </a:moveTo>
                <a:lnTo>
                  <a:pt x="2849396" y="0"/>
                </a:lnTo>
                <a:lnTo>
                  <a:pt x="2849396" y="3276493"/>
                </a:lnTo>
                <a:lnTo>
                  <a:pt x="0" y="32764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1424783" y="-1376524"/>
            <a:ext cx="3478053" cy="3347626"/>
          </a:xfrm>
          <a:custGeom>
            <a:avLst/>
            <a:gdLst/>
            <a:ahLst/>
            <a:cxnLst/>
            <a:rect l="l" t="t" r="r" b="b"/>
            <a:pathLst>
              <a:path w="3478053" h="3347626">
                <a:moveTo>
                  <a:pt x="0" y="0"/>
                </a:moveTo>
                <a:lnTo>
                  <a:pt x="3478053" y="0"/>
                </a:lnTo>
                <a:lnTo>
                  <a:pt x="3478053" y="3347626"/>
                </a:lnTo>
                <a:lnTo>
                  <a:pt x="0" y="33476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1815757">
            <a:off x="10586100" y="8150430"/>
            <a:ext cx="5354434" cy="3895351"/>
          </a:xfrm>
          <a:custGeom>
            <a:avLst/>
            <a:gdLst/>
            <a:ahLst/>
            <a:cxnLst/>
            <a:rect l="l" t="t" r="r" b="b"/>
            <a:pathLst>
              <a:path w="5354434" h="3895351">
                <a:moveTo>
                  <a:pt x="0" y="0"/>
                </a:moveTo>
                <a:lnTo>
                  <a:pt x="5354434" y="0"/>
                </a:lnTo>
                <a:lnTo>
                  <a:pt x="5354434" y="3895351"/>
                </a:lnTo>
                <a:lnTo>
                  <a:pt x="0" y="38953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347013" y="-2615392"/>
            <a:ext cx="3873243" cy="3882951"/>
          </a:xfrm>
          <a:custGeom>
            <a:avLst/>
            <a:gdLst/>
            <a:ahLst/>
            <a:cxnLst/>
            <a:rect l="l" t="t" r="r" b="b"/>
            <a:pathLst>
              <a:path w="3873243" h="3882951">
                <a:moveTo>
                  <a:pt x="0" y="0"/>
                </a:moveTo>
                <a:lnTo>
                  <a:pt x="3873244" y="0"/>
                </a:lnTo>
                <a:lnTo>
                  <a:pt x="3873244" y="3882950"/>
                </a:lnTo>
                <a:lnTo>
                  <a:pt x="0" y="3882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5058363" y="8682289"/>
            <a:ext cx="4158580" cy="4326221"/>
          </a:xfrm>
          <a:custGeom>
            <a:avLst/>
            <a:gdLst/>
            <a:ahLst/>
            <a:cxnLst/>
            <a:rect l="l" t="t" r="r" b="b"/>
            <a:pathLst>
              <a:path w="4158580" h="4326221">
                <a:moveTo>
                  <a:pt x="0" y="0"/>
                </a:moveTo>
                <a:lnTo>
                  <a:pt x="4158581" y="0"/>
                </a:lnTo>
                <a:lnTo>
                  <a:pt x="4158581" y="4326222"/>
                </a:lnTo>
                <a:lnTo>
                  <a:pt x="0" y="4326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3181948" y="-1974472"/>
            <a:ext cx="2041115" cy="3242030"/>
          </a:xfrm>
          <a:custGeom>
            <a:avLst/>
            <a:gdLst/>
            <a:ahLst/>
            <a:cxnLst/>
            <a:rect l="l" t="t" r="r" b="b"/>
            <a:pathLst>
              <a:path w="2041115" h="3242030">
                <a:moveTo>
                  <a:pt x="0" y="0"/>
                </a:moveTo>
                <a:lnTo>
                  <a:pt x="2041115" y="0"/>
                </a:lnTo>
                <a:lnTo>
                  <a:pt x="2041115" y="3242030"/>
                </a:lnTo>
                <a:lnTo>
                  <a:pt x="0" y="3242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1153535" y="2554892"/>
            <a:ext cx="2307069" cy="3369054"/>
          </a:xfrm>
          <a:custGeom>
            <a:avLst/>
            <a:gdLst/>
            <a:ahLst/>
            <a:cxnLst/>
            <a:rect l="l" t="t" r="r" b="b"/>
            <a:pathLst>
              <a:path w="2307069" h="3369054">
                <a:moveTo>
                  <a:pt x="0" y="0"/>
                </a:moveTo>
                <a:lnTo>
                  <a:pt x="2307070" y="0"/>
                </a:lnTo>
                <a:lnTo>
                  <a:pt x="2307070" y="3369053"/>
                </a:lnTo>
                <a:lnTo>
                  <a:pt x="0" y="33690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5400000">
            <a:off x="12042939" y="-2160677"/>
            <a:ext cx="2018457" cy="4838013"/>
          </a:xfrm>
          <a:custGeom>
            <a:avLst/>
            <a:gdLst/>
            <a:ahLst/>
            <a:cxnLst/>
            <a:rect l="l" t="t" r="r" b="b"/>
            <a:pathLst>
              <a:path w="2018457" h="4838013">
                <a:moveTo>
                  <a:pt x="0" y="0"/>
                </a:moveTo>
                <a:lnTo>
                  <a:pt x="2018456" y="0"/>
                </a:lnTo>
                <a:lnTo>
                  <a:pt x="2018456" y="4838013"/>
                </a:lnTo>
                <a:lnTo>
                  <a:pt x="0" y="48380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2459821" y="3123169"/>
            <a:ext cx="13368358" cy="4174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63"/>
              </a:lnSpc>
            </a:pPr>
            <a:r>
              <a:rPr lang="en-US" sz="10248" spc="-584">
                <a:solidFill>
                  <a:srgbClr val="607942"/>
                </a:solidFill>
                <a:latin typeface="Roboto"/>
              </a:rPr>
              <a:t>ALI OSEBNO KDAJ RAZMIŠLJAŠ O VPLIVU ČLOVEKA NA OKOLJE?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9B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600"/>
            <a:ext cx="9058164" cy="5702300"/>
          </a:xfrm>
          <a:custGeom>
            <a:avLst/>
            <a:gdLst/>
            <a:ahLst/>
            <a:cxnLst/>
            <a:rect l="l" t="t" r="r" b="b"/>
            <a:pathLst>
              <a:path w="9058164" h="6022715">
                <a:moveTo>
                  <a:pt x="0" y="0"/>
                </a:moveTo>
                <a:lnTo>
                  <a:pt x="9058164" y="0"/>
                </a:lnTo>
                <a:lnTo>
                  <a:pt x="9058164" y="6022715"/>
                </a:lnTo>
                <a:lnTo>
                  <a:pt x="0" y="602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058164" y="-114300"/>
            <a:ext cx="9229836" cy="5257800"/>
          </a:xfrm>
          <a:custGeom>
            <a:avLst/>
            <a:gdLst/>
            <a:ahLst/>
            <a:cxnLst/>
            <a:rect l="l" t="t" r="r" b="b"/>
            <a:pathLst>
              <a:path w="11040788" h="5827083">
                <a:moveTo>
                  <a:pt x="0" y="0"/>
                </a:moveTo>
                <a:lnTo>
                  <a:pt x="11040788" y="0"/>
                </a:lnTo>
                <a:lnTo>
                  <a:pt x="11040788" y="5827083"/>
                </a:lnTo>
                <a:lnTo>
                  <a:pt x="0" y="5827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5143500"/>
            <a:ext cx="9058164" cy="5143500"/>
          </a:xfrm>
          <a:custGeom>
            <a:avLst/>
            <a:gdLst/>
            <a:ahLst/>
            <a:cxnLst/>
            <a:rect l="l" t="t" r="r" b="b"/>
            <a:pathLst>
              <a:path w="9058164" h="5143500">
                <a:moveTo>
                  <a:pt x="0" y="0"/>
                </a:moveTo>
                <a:lnTo>
                  <a:pt x="9058164" y="0"/>
                </a:lnTo>
                <a:lnTo>
                  <a:pt x="905816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058164" y="5143500"/>
            <a:ext cx="9229836" cy="5257800"/>
          </a:xfrm>
          <a:custGeom>
            <a:avLst/>
            <a:gdLst/>
            <a:ahLst/>
            <a:cxnLst/>
            <a:rect l="l" t="t" r="r" b="b"/>
            <a:pathLst>
              <a:path w="9550569" h="5858050">
                <a:moveTo>
                  <a:pt x="0" y="0"/>
                </a:moveTo>
                <a:lnTo>
                  <a:pt x="9550568" y="0"/>
                </a:lnTo>
                <a:lnTo>
                  <a:pt x="9550568" y="5858050"/>
                </a:lnTo>
                <a:lnTo>
                  <a:pt x="0" y="5858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8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809494" y="2152213"/>
            <a:ext cx="3042968" cy="5997876"/>
          </a:xfrm>
          <a:custGeom>
            <a:avLst/>
            <a:gdLst/>
            <a:ahLst/>
            <a:cxnLst/>
            <a:rect l="l" t="t" r="r" b="b"/>
            <a:pathLst>
              <a:path w="3042968" h="5997876">
                <a:moveTo>
                  <a:pt x="0" y="0"/>
                </a:moveTo>
                <a:lnTo>
                  <a:pt x="3042968" y="0"/>
                </a:lnTo>
                <a:lnTo>
                  <a:pt x="3042968" y="5997876"/>
                </a:lnTo>
                <a:lnTo>
                  <a:pt x="0" y="5997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317249" y="2139760"/>
            <a:ext cx="2942051" cy="6010328"/>
          </a:xfrm>
          <a:custGeom>
            <a:avLst/>
            <a:gdLst/>
            <a:ahLst/>
            <a:cxnLst/>
            <a:rect l="l" t="t" r="r" b="b"/>
            <a:pathLst>
              <a:path w="2942051" h="6010328">
                <a:moveTo>
                  <a:pt x="0" y="0"/>
                </a:moveTo>
                <a:lnTo>
                  <a:pt x="2942051" y="0"/>
                </a:lnTo>
                <a:lnTo>
                  <a:pt x="2942051" y="6010329"/>
                </a:lnTo>
                <a:lnTo>
                  <a:pt x="0" y="6010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28600" y="2357256"/>
            <a:ext cx="9603529" cy="7278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2302" lvl="1" indent="-331151" algn="just">
              <a:lnSpc>
                <a:spcPts val="6411"/>
              </a:lnSpc>
              <a:buFont typeface="Arial"/>
              <a:buChar char="•"/>
            </a:pPr>
            <a:r>
              <a:rPr lang="en-US" sz="3067" dirty="0">
                <a:solidFill>
                  <a:srgbClr val="393939"/>
                </a:solidFill>
                <a:latin typeface="Montserrat"/>
              </a:rPr>
              <a:t>V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skupinah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po 3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ali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4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poskušajte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poiskati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sl-SI" sz="3067" dirty="0">
                <a:solidFill>
                  <a:srgbClr val="393939"/>
                </a:solidFill>
                <a:latin typeface="Montserrat"/>
              </a:rPr>
              <a:t>več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mož</a:t>
            </a:r>
            <a:r>
              <a:rPr lang="sl-SI" sz="3067" dirty="0" err="1">
                <a:solidFill>
                  <a:srgbClr val="393939"/>
                </a:solidFill>
                <a:latin typeface="Montserrat"/>
              </a:rPr>
              <a:t>nih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rešit</a:t>
            </a:r>
            <a:r>
              <a:rPr lang="sl-SI" sz="3067" dirty="0" err="1">
                <a:solidFill>
                  <a:srgbClr val="393939"/>
                </a:solidFill>
                <a:latin typeface="Montserrat"/>
              </a:rPr>
              <a:t>ev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na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dane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iztočnice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iz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filma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. </a:t>
            </a:r>
          </a:p>
          <a:p>
            <a:pPr marL="662302" lvl="1" indent="-331151" algn="just">
              <a:lnSpc>
                <a:spcPts val="6411"/>
              </a:lnSpc>
              <a:buFont typeface="Arial"/>
              <a:buChar char="•"/>
            </a:pPr>
            <a:r>
              <a:rPr lang="en-US" sz="3067" dirty="0">
                <a:solidFill>
                  <a:srgbClr val="393939"/>
                </a:solidFill>
                <a:latin typeface="Montserrat"/>
              </a:rPr>
              <a:t>S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telefonom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poslikajte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QR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kodo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. Za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vsako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iztočnico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napišite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vaše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ideje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. </a:t>
            </a:r>
            <a:r>
              <a:rPr lang="sl-SI" sz="3067" dirty="0">
                <a:solidFill>
                  <a:srgbClr val="393939"/>
                </a:solidFill>
                <a:latin typeface="Montserrat"/>
              </a:rPr>
              <a:t>V redu je tudi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,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če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se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kakšna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ideja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pojavi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"/>
              </a:rPr>
              <a:t>večkrat</a:t>
            </a:r>
            <a:r>
              <a:rPr lang="en-US" sz="3067" dirty="0">
                <a:solidFill>
                  <a:srgbClr val="393939"/>
                </a:solidFill>
                <a:latin typeface="Montserrat"/>
              </a:rPr>
              <a:t>.</a:t>
            </a:r>
            <a:endParaRPr lang="sl-SI" sz="3067" dirty="0">
              <a:solidFill>
                <a:srgbClr val="393939"/>
              </a:solidFill>
              <a:latin typeface="Montserrat"/>
            </a:endParaRPr>
          </a:p>
          <a:p>
            <a:pPr marL="662302" lvl="1" indent="-331151" algn="just">
              <a:lnSpc>
                <a:spcPts val="6411"/>
              </a:lnSpc>
              <a:buFont typeface="Arial"/>
              <a:buChar char="•"/>
            </a:pPr>
            <a:r>
              <a:rPr lang="sl-SI" sz="3067" dirty="0">
                <a:solidFill>
                  <a:srgbClr val="393939"/>
                </a:solidFill>
                <a:latin typeface="Montserrat"/>
              </a:rPr>
              <a:t>Vaš izdelek si nato skupaj pogledate in komentirate rešitve.</a:t>
            </a:r>
          </a:p>
          <a:p>
            <a:pPr marL="662302" lvl="1" indent="-331151" algn="just">
              <a:lnSpc>
                <a:spcPts val="6411"/>
              </a:lnSpc>
              <a:buFont typeface="Arial"/>
              <a:buChar char="•"/>
            </a:pPr>
            <a:r>
              <a:rPr lang="en-US" sz="3067" dirty="0" err="1">
                <a:solidFill>
                  <a:srgbClr val="393939"/>
                </a:solidFill>
                <a:latin typeface="Montserrat Bold"/>
              </a:rPr>
              <a:t>Vaš</a:t>
            </a:r>
            <a:r>
              <a:rPr lang="en-US" sz="3067" dirty="0">
                <a:solidFill>
                  <a:srgbClr val="393939"/>
                </a:solidFill>
                <a:latin typeface="Montserrat Bold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 Bold"/>
              </a:rPr>
              <a:t>izdelek</a:t>
            </a:r>
            <a:r>
              <a:rPr lang="en-US" sz="3067" dirty="0">
                <a:solidFill>
                  <a:srgbClr val="393939"/>
                </a:solidFill>
                <a:latin typeface="Montserrat Bold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 Bold"/>
              </a:rPr>
              <a:t>bomo</a:t>
            </a:r>
            <a:r>
              <a:rPr lang="en-US" sz="3067" dirty="0">
                <a:solidFill>
                  <a:srgbClr val="393939"/>
                </a:solidFill>
                <a:latin typeface="Montserrat Bold"/>
              </a:rPr>
              <a:t> </a:t>
            </a:r>
            <a:r>
              <a:rPr lang="sl-SI" sz="3067" dirty="0">
                <a:solidFill>
                  <a:srgbClr val="393939"/>
                </a:solidFill>
                <a:latin typeface="Montserrat Bold"/>
              </a:rPr>
              <a:t>pogledali in se pogovorili o filmu tudi</a:t>
            </a:r>
            <a:r>
              <a:rPr lang="en-US" sz="3067" dirty="0">
                <a:solidFill>
                  <a:srgbClr val="393939"/>
                </a:solidFill>
                <a:latin typeface="Montserrat Bold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 Bold"/>
              </a:rPr>
              <a:t>pri</a:t>
            </a:r>
            <a:r>
              <a:rPr lang="en-US" sz="3067" dirty="0">
                <a:solidFill>
                  <a:srgbClr val="393939"/>
                </a:solidFill>
                <a:latin typeface="Montserrat Bold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 Bold"/>
              </a:rPr>
              <a:t>pouku</a:t>
            </a:r>
            <a:r>
              <a:rPr lang="en-US" sz="3067" dirty="0">
                <a:solidFill>
                  <a:srgbClr val="393939"/>
                </a:solidFill>
                <a:latin typeface="Montserrat Bold"/>
              </a:rPr>
              <a:t> </a:t>
            </a:r>
            <a:r>
              <a:rPr lang="en-US" sz="3067" dirty="0" err="1">
                <a:solidFill>
                  <a:srgbClr val="393939"/>
                </a:solidFill>
                <a:latin typeface="Montserrat Bold"/>
              </a:rPr>
              <a:t>angleščine</a:t>
            </a:r>
            <a:r>
              <a:rPr lang="en-US" sz="3067" dirty="0">
                <a:solidFill>
                  <a:srgbClr val="393939"/>
                </a:solidFill>
                <a:latin typeface="Montserrat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114425"/>
            <a:ext cx="7339160" cy="102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49"/>
              </a:lnSpc>
            </a:pPr>
            <a:r>
              <a:rPr lang="en-US" sz="7310" spc="-416">
                <a:solidFill>
                  <a:srgbClr val="393939"/>
                </a:solidFill>
                <a:latin typeface="Roboto Bold"/>
              </a:rPr>
              <a:t>DELO V SKUPINAH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23163" y="8537085"/>
            <a:ext cx="6858598" cy="122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  <a:spcBef>
                <a:spcPct val="0"/>
              </a:spcBef>
            </a:pP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Ko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boš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poslikal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/a QR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kodo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se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ti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prika</a:t>
            </a:r>
            <a:r>
              <a:rPr lang="sl-SI" sz="2999" spc="-170" dirty="0">
                <a:solidFill>
                  <a:srgbClr val="393939"/>
                </a:solidFill>
                <a:latin typeface="Roboto Bold"/>
              </a:rPr>
              <a:t>že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prva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slika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. Da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dodaš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svojo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idejo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,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pritisni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na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vijoličen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plus in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nato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2999" spc="-170" dirty="0" err="1">
                <a:solidFill>
                  <a:srgbClr val="393939"/>
                </a:solidFill>
                <a:latin typeface="Roboto Bold"/>
              </a:rPr>
              <a:t>na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 +</a:t>
            </a:r>
            <a:r>
              <a:rPr lang="en-US" sz="2999" spc="-170" dirty="0">
                <a:solidFill>
                  <a:srgbClr val="393939"/>
                </a:solidFill>
                <a:latin typeface="Roboto Bold Italics"/>
              </a:rPr>
              <a:t>Add post</a:t>
            </a:r>
            <a:r>
              <a:rPr lang="en-US" sz="2999" spc="-170" dirty="0">
                <a:solidFill>
                  <a:srgbClr val="393939"/>
                </a:solidFill>
                <a:latin typeface="Roboto Bold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14425"/>
            <a:ext cx="7339160" cy="102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49"/>
              </a:lnSpc>
            </a:pPr>
            <a:r>
              <a:rPr lang="en-US" sz="7310" spc="-416">
                <a:solidFill>
                  <a:srgbClr val="393939"/>
                </a:solidFill>
                <a:latin typeface="Roboto Bold"/>
              </a:rPr>
              <a:t>VIRI: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462031"/>
            <a:ext cx="16848131" cy="727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4180"/>
              </a:lnSpc>
              <a:buFont typeface="Arial"/>
              <a:buChar char="•"/>
            </a:pPr>
            <a:r>
              <a:rPr lang="en-US" sz="2000">
                <a:solidFill>
                  <a:srgbClr val="393939"/>
                </a:solidFill>
                <a:latin typeface="Montserrat"/>
              </a:rPr>
              <a:t>Young Audience Award. Žival (gradivo Kino Otok za EFA), Kinodvor. Dostopno na: https://www.kinodvor.org/film/zival/</a:t>
            </a:r>
          </a:p>
          <a:p>
            <a:pPr marL="431801" lvl="1" indent="-215900" algn="just">
              <a:lnSpc>
                <a:spcPts val="4180"/>
              </a:lnSpc>
              <a:buFont typeface="Arial"/>
              <a:buChar char="•"/>
            </a:pPr>
            <a:r>
              <a:rPr lang="en-US" sz="2000">
                <a:solidFill>
                  <a:srgbClr val="393939"/>
                </a:solidFill>
                <a:latin typeface="Montserrat"/>
              </a:rPr>
              <a:t>Slika plantaže: Can Oil Palm explain the lower forest loss here? (n.d.). Pulitzer Center. Dostopno na: https://pulitzercenter.org/stories/can-oil-palm-explain-lower-forest-loss-here</a:t>
            </a:r>
          </a:p>
          <a:p>
            <a:pPr marL="431801" lvl="1" indent="-215900" algn="just">
              <a:lnSpc>
                <a:spcPts val="4180"/>
              </a:lnSpc>
              <a:buFont typeface="Arial"/>
              <a:buChar char="•"/>
            </a:pPr>
            <a:r>
              <a:rPr lang="en-US" sz="2000">
                <a:solidFill>
                  <a:srgbClr val="393939"/>
                </a:solidFill>
                <a:latin typeface="Montserrat"/>
              </a:rPr>
              <a:t>Slika vrta: ZPS. (n.d.). Domači vrt: letni strošek za hrano je lahko nižji za več sto evrov. ZPS. Dostopno na: https://www.zps.si/nasveti-in-vodniki/ce-imate-svoj-vrt-je-lahko-letni-strosek-za-hrano-nizji-za-vec-sto-evrov-2023-03-29</a:t>
            </a:r>
          </a:p>
          <a:p>
            <a:pPr marL="431801" lvl="1" indent="-215900" algn="just">
              <a:lnSpc>
                <a:spcPts val="4180"/>
              </a:lnSpc>
              <a:buFont typeface="Arial"/>
              <a:buChar char="•"/>
            </a:pPr>
            <a:r>
              <a:rPr lang="en-US" sz="2000">
                <a:solidFill>
                  <a:srgbClr val="393939"/>
                </a:solidFill>
                <a:latin typeface="Montserrat"/>
              </a:rPr>
              <a:t>Slika puranov: Farm Sanctuary. (2020). What is Factory Farming? Farm Sanctuary. Dostopno na: https://www.farmsanctuary.org/issue/factory-farming/</a:t>
            </a:r>
          </a:p>
          <a:p>
            <a:pPr marL="431801" lvl="1" indent="-215900" algn="just">
              <a:lnSpc>
                <a:spcPts val="4180"/>
              </a:lnSpc>
              <a:buFont typeface="Arial"/>
              <a:buChar char="•"/>
            </a:pPr>
            <a:r>
              <a:rPr lang="en-US" sz="2000">
                <a:solidFill>
                  <a:srgbClr val="393939"/>
                </a:solidFill>
                <a:latin typeface="Montserrat"/>
              </a:rPr>
              <a:t>Slika polarnih medvedov: Incredible images that show the true impact of climate change. (n.d.). Loveexploring.com. Dostopno na: https://www.loveexploring.com/gallerylist/92886/incredible-images-that-show-the-true-impact-of-climate-change</a:t>
            </a:r>
          </a:p>
          <a:p>
            <a:pPr marL="431801" lvl="1" indent="-215900" algn="just">
              <a:lnSpc>
                <a:spcPts val="4180"/>
              </a:lnSpc>
              <a:buFont typeface="Arial"/>
              <a:buChar char="•"/>
            </a:pPr>
            <a:r>
              <a:rPr lang="en-US" sz="2000">
                <a:solidFill>
                  <a:srgbClr val="393939"/>
                </a:solidFill>
                <a:latin typeface="Montserrat"/>
              </a:rPr>
              <a:t>Slika posekana drevesa: Kumar, P. (2017, January 26). 14 Shocking Images showing Impact of Human activities on Earth. GreenSpirits. Dostopno na: http://greenspirits.in/environment/14-shocking-images-impact-on-earth/</a:t>
            </a:r>
          </a:p>
          <a:p>
            <a:pPr marL="431801" lvl="1" indent="-215900" algn="just">
              <a:lnSpc>
                <a:spcPts val="4180"/>
              </a:lnSpc>
              <a:buFont typeface="Arial"/>
              <a:buChar char="•"/>
            </a:pPr>
            <a:r>
              <a:rPr lang="en-US" sz="2000">
                <a:solidFill>
                  <a:srgbClr val="393939"/>
                </a:solidFill>
                <a:latin typeface="Montserrat"/>
              </a:rPr>
              <a:t>Slika onesnažene plaže: Beach with trash Stock Photos, Royalty Free Beach with trash Images. (n.d.). Depositphotos. Dostopno na:  https://depositphotos.com/photos/beach-with-trash.html</a:t>
            </a:r>
          </a:p>
          <a:p>
            <a:pPr marL="431801" lvl="1" indent="-215900" algn="just">
              <a:lnSpc>
                <a:spcPts val="4180"/>
              </a:lnSpc>
              <a:buFont typeface="Arial"/>
              <a:buChar char="•"/>
            </a:pPr>
            <a:r>
              <a:rPr lang="en-US" sz="2000">
                <a:solidFill>
                  <a:srgbClr val="393939"/>
                </a:solidFill>
                <a:latin typeface="Montserrat"/>
              </a:rPr>
              <a:t>Ilustracije: Canva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400213" y="6718147"/>
            <a:ext cx="1428913" cy="3928284"/>
          </a:xfrm>
          <a:custGeom>
            <a:avLst/>
            <a:gdLst/>
            <a:ahLst/>
            <a:cxnLst/>
            <a:rect l="l" t="t" r="r" b="b"/>
            <a:pathLst>
              <a:path w="1428913" h="3928284">
                <a:moveTo>
                  <a:pt x="0" y="0"/>
                </a:moveTo>
                <a:lnTo>
                  <a:pt x="1428913" y="0"/>
                </a:lnTo>
                <a:lnTo>
                  <a:pt x="1428913" y="3928284"/>
                </a:lnTo>
                <a:lnTo>
                  <a:pt x="0" y="3928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957304" y="6588354"/>
            <a:ext cx="2271236" cy="4187871"/>
          </a:xfrm>
          <a:custGeom>
            <a:avLst/>
            <a:gdLst/>
            <a:ahLst/>
            <a:cxnLst/>
            <a:rect l="l" t="t" r="r" b="b"/>
            <a:pathLst>
              <a:path w="2271236" h="4187871">
                <a:moveTo>
                  <a:pt x="0" y="0"/>
                </a:moveTo>
                <a:lnTo>
                  <a:pt x="2271235" y="0"/>
                </a:lnTo>
                <a:lnTo>
                  <a:pt x="2271235" y="4187871"/>
                </a:lnTo>
                <a:lnTo>
                  <a:pt x="0" y="418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431063" y="8063310"/>
            <a:ext cx="2874863" cy="3585638"/>
          </a:xfrm>
          <a:custGeom>
            <a:avLst/>
            <a:gdLst/>
            <a:ahLst/>
            <a:cxnLst/>
            <a:rect l="l" t="t" r="r" b="b"/>
            <a:pathLst>
              <a:path w="2874863" h="3585638">
                <a:moveTo>
                  <a:pt x="0" y="0"/>
                </a:moveTo>
                <a:lnTo>
                  <a:pt x="2874863" y="0"/>
                </a:lnTo>
                <a:lnTo>
                  <a:pt x="2874863" y="3585637"/>
                </a:lnTo>
                <a:lnTo>
                  <a:pt x="0" y="3585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5884078" y="-1827796"/>
            <a:ext cx="3450223" cy="3719979"/>
          </a:xfrm>
          <a:custGeom>
            <a:avLst/>
            <a:gdLst/>
            <a:ahLst/>
            <a:cxnLst/>
            <a:rect l="l" t="t" r="r" b="b"/>
            <a:pathLst>
              <a:path w="3450223" h="3719979">
                <a:moveTo>
                  <a:pt x="0" y="0"/>
                </a:moveTo>
                <a:lnTo>
                  <a:pt x="3450222" y="0"/>
                </a:lnTo>
                <a:lnTo>
                  <a:pt x="3450222" y="3719980"/>
                </a:lnTo>
                <a:lnTo>
                  <a:pt x="0" y="3719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7079975" y="2601172"/>
            <a:ext cx="2849395" cy="3276493"/>
          </a:xfrm>
          <a:custGeom>
            <a:avLst/>
            <a:gdLst/>
            <a:ahLst/>
            <a:cxnLst/>
            <a:rect l="l" t="t" r="r" b="b"/>
            <a:pathLst>
              <a:path w="2849395" h="3276493">
                <a:moveTo>
                  <a:pt x="0" y="0"/>
                </a:moveTo>
                <a:lnTo>
                  <a:pt x="2849396" y="0"/>
                </a:lnTo>
                <a:lnTo>
                  <a:pt x="2849396" y="3276493"/>
                </a:lnTo>
                <a:lnTo>
                  <a:pt x="0" y="32764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1424783" y="-1376524"/>
            <a:ext cx="3478053" cy="3347626"/>
          </a:xfrm>
          <a:custGeom>
            <a:avLst/>
            <a:gdLst/>
            <a:ahLst/>
            <a:cxnLst/>
            <a:rect l="l" t="t" r="r" b="b"/>
            <a:pathLst>
              <a:path w="3478053" h="3347626">
                <a:moveTo>
                  <a:pt x="0" y="0"/>
                </a:moveTo>
                <a:lnTo>
                  <a:pt x="3478053" y="0"/>
                </a:lnTo>
                <a:lnTo>
                  <a:pt x="3478053" y="3347626"/>
                </a:lnTo>
                <a:lnTo>
                  <a:pt x="0" y="33476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1815757">
            <a:off x="10586100" y="8150430"/>
            <a:ext cx="5354434" cy="3895351"/>
          </a:xfrm>
          <a:custGeom>
            <a:avLst/>
            <a:gdLst/>
            <a:ahLst/>
            <a:cxnLst/>
            <a:rect l="l" t="t" r="r" b="b"/>
            <a:pathLst>
              <a:path w="5354434" h="3895351">
                <a:moveTo>
                  <a:pt x="0" y="0"/>
                </a:moveTo>
                <a:lnTo>
                  <a:pt x="5354434" y="0"/>
                </a:lnTo>
                <a:lnTo>
                  <a:pt x="5354434" y="3895351"/>
                </a:lnTo>
                <a:lnTo>
                  <a:pt x="0" y="38953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347013" y="-2615392"/>
            <a:ext cx="3873243" cy="3882951"/>
          </a:xfrm>
          <a:custGeom>
            <a:avLst/>
            <a:gdLst/>
            <a:ahLst/>
            <a:cxnLst/>
            <a:rect l="l" t="t" r="r" b="b"/>
            <a:pathLst>
              <a:path w="3873243" h="3882951">
                <a:moveTo>
                  <a:pt x="0" y="0"/>
                </a:moveTo>
                <a:lnTo>
                  <a:pt x="3873244" y="0"/>
                </a:lnTo>
                <a:lnTo>
                  <a:pt x="3873244" y="3882950"/>
                </a:lnTo>
                <a:lnTo>
                  <a:pt x="0" y="3882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5058363" y="8682289"/>
            <a:ext cx="4158580" cy="4326221"/>
          </a:xfrm>
          <a:custGeom>
            <a:avLst/>
            <a:gdLst/>
            <a:ahLst/>
            <a:cxnLst/>
            <a:rect l="l" t="t" r="r" b="b"/>
            <a:pathLst>
              <a:path w="4158580" h="4326221">
                <a:moveTo>
                  <a:pt x="0" y="0"/>
                </a:moveTo>
                <a:lnTo>
                  <a:pt x="4158581" y="0"/>
                </a:lnTo>
                <a:lnTo>
                  <a:pt x="4158581" y="4326222"/>
                </a:lnTo>
                <a:lnTo>
                  <a:pt x="0" y="4326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3181948" y="-1974472"/>
            <a:ext cx="2041115" cy="3242030"/>
          </a:xfrm>
          <a:custGeom>
            <a:avLst/>
            <a:gdLst/>
            <a:ahLst/>
            <a:cxnLst/>
            <a:rect l="l" t="t" r="r" b="b"/>
            <a:pathLst>
              <a:path w="2041115" h="3242030">
                <a:moveTo>
                  <a:pt x="0" y="0"/>
                </a:moveTo>
                <a:lnTo>
                  <a:pt x="2041115" y="0"/>
                </a:lnTo>
                <a:lnTo>
                  <a:pt x="2041115" y="3242030"/>
                </a:lnTo>
                <a:lnTo>
                  <a:pt x="0" y="3242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1153535" y="2554892"/>
            <a:ext cx="2307069" cy="3369054"/>
          </a:xfrm>
          <a:custGeom>
            <a:avLst/>
            <a:gdLst/>
            <a:ahLst/>
            <a:cxnLst/>
            <a:rect l="l" t="t" r="r" b="b"/>
            <a:pathLst>
              <a:path w="2307069" h="3369054">
                <a:moveTo>
                  <a:pt x="0" y="0"/>
                </a:moveTo>
                <a:lnTo>
                  <a:pt x="2307070" y="0"/>
                </a:lnTo>
                <a:lnTo>
                  <a:pt x="2307070" y="3369053"/>
                </a:lnTo>
                <a:lnTo>
                  <a:pt x="0" y="33690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5400000">
            <a:off x="12042939" y="-2160677"/>
            <a:ext cx="2018457" cy="4838013"/>
          </a:xfrm>
          <a:custGeom>
            <a:avLst/>
            <a:gdLst/>
            <a:ahLst/>
            <a:cxnLst/>
            <a:rect l="l" t="t" r="r" b="b"/>
            <a:pathLst>
              <a:path w="2018457" h="4838013">
                <a:moveTo>
                  <a:pt x="0" y="0"/>
                </a:moveTo>
                <a:lnTo>
                  <a:pt x="2018456" y="0"/>
                </a:lnTo>
                <a:lnTo>
                  <a:pt x="2018456" y="4838013"/>
                </a:lnTo>
                <a:lnTo>
                  <a:pt x="0" y="48380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3304628" y="3721709"/>
            <a:ext cx="11678743" cy="396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2"/>
              </a:lnSpc>
            </a:pPr>
            <a:r>
              <a:rPr lang="en-US" sz="9691" spc="-552">
                <a:solidFill>
                  <a:srgbClr val="607942"/>
                </a:solidFill>
                <a:latin typeface="Roboto"/>
              </a:rPr>
              <a:t>ČE BI ŽIVALI POSNELE FILM O LJUDEH, </a:t>
            </a:r>
          </a:p>
          <a:p>
            <a:pPr algn="ctr">
              <a:lnSpc>
                <a:spcPts val="10272"/>
              </a:lnSpc>
            </a:pPr>
            <a:r>
              <a:rPr lang="en-US" sz="9691" spc="-552">
                <a:solidFill>
                  <a:srgbClr val="607942"/>
                </a:solidFill>
                <a:latin typeface="Roboto Bold"/>
              </a:rPr>
              <a:t>KAKO BI BIL VIDETI?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92596" y="2112730"/>
            <a:ext cx="4902808" cy="108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8"/>
              </a:lnSpc>
            </a:pPr>
            <a:r>
              <a:rPr lang="en-US" sz="7800" spc="-444">
                <a:solidFill>
                  <a:srgbClr val="000000"/>
                </a:solidFill>
                <a:latin typeface="Roboto Bold"/>
              </a:rPr>
              <a:t>Razmislek: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786377" y="0"/>
            <a:ext cx="8501623" cy="10287000"/>
          </a:xfrm>
          <a:custGeom>
            <a:avLst/>
            <a:gdLst/>
            <a:ahLst/>
            <a:cxnLst/>
            <a:rect l="l" t="t" r="r" b="b"/>
            <a:pathLst>
              <a:path w="8501623" h="10287000">
                <a:moveTo>
                  <a:pt x="0" y="0"/>
                </a:moveTo>
                <a:lnTo>
                  <a:pt x="8501623" y="0"/>
                </a:lnTo>
                <a:lnTo>
                  <a:pt x="850162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t="-11806" r="-6250" b="-1486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623310" y="4634449"/>
            <a:ext cx="8115300" cy="4447122"/>
            <a:chOff x="0" y="0"/>
            <a:chExt cx="2278683" cy="12487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78683" cy="1248701"/>
            </a:xfrm>
            <a:custGeom>
              <a:avLst/>
              <a:gdLst/>
              <a:ahLst/>
              <a:cxnLst/>
              <a:rect l="l" t="t" r="r" b="b"/>
              <a:pathLst>
                <a:path w="2278683" h="1248701">
                  <a:moveTo>
                    <a:pt x="17172" y="0"/>
                  </a:moveTo>
                  <a:lnTo>
                    <a:pt x="2261511" y="0"/>
                  </a:lnTo>
                  <a:cubicBezTo>
                    <a:pt x="2270995" y="0"/>
                    <a:pt x="2278683" y="7688"/>
                    <a:pt x="2278683" y="17172"/>
                  </a:cubicBezTo>
                  <a:lnTo>
                    <a:pt x="2278683" y="1231529"/>
                  </a:lnTo>
                  <a:cubicBezTo>
                    <a:pt x="2278683" y="1241013"/>
                    <a:pt x="2270995" y="1248701"/>
                    <a:pt x="2261511" y="1248701"/>
                  </a:cubicBezTo>
                  <a:lnTo>
                    <a:pt x="17172" y="1248701"/>
                  </a:lnTo>
                  <a:cubicBezTo>
                    <a:pt x="7688" y="1248701"/>
                    <a:pt x="0" y="1241013"/>
                    <a:pt x="0" y="1231529"/>
                  </a:cubicBezTo>
                  <a:lnTo>
                    <a:pt x="0" y="17172"/>
                  </a:lnTo>
                  <a:cubicBezTo>
                    <a:pt x="0" y="7688"/>
                    <a:pt x="7688" y="0"/>
                    <a:pt x="17172" y="0"/>
                  </a:cubicBezTo>
                  <a:close/>
                </a:path>
              </a:pathLst>
            </a:custGeom>
            <a:solidFill>
              <a:srgbClr val="94BAC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2278683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64483" y="5330413"/>
            <a:ext cx="7217532" cy="312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9"/>
              </a:lnSpc>
            </a:pPr>
            <a:r>
              <a:rPr lang="sl-SI" sz="5735" spc="-326" dirty="0">
                <a:solidFill>
                  <a:srgbClr val="393939"/>
                </a:solidFill>
                <a:latin typeface="Roboto"/>
              </a:rPr>
              <a:t>RAZMISLI O SLIKI NA DESNI STRANI. </a:t>
            </a:r>
          </a:p>
          <a:p>
            <a:pPr algn="ctr">
              <a:lnSpc>
                <a:spcPts val="6079"/>
              </a:lnSpc>
            </a:pPr>
            <a:r>
              <a:rPr lang="sl-SI" sz="5735" spc="-326" dirty="0">
                <a:solidFill>
                  <a:srgbClr val="393939"/>
                </a:solidFill>
                <a:latin typeface="Roboto"/>
              </a:rPr>
              <a:t>ALI V NJEJ NAJDEŠ KAKŠNO SIMBOLIKO?</a:t>
            </a:r>
            <a:endParaRPr lang="en-US" sz="5735" spc="-326" dirty="0">
              <a:solidFill>
                <a:srgbClr val="393939"/>
              </a:solidFill>
              <a:latin typeface="Robo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3310" y="1268727"/>
            <a:ext cx="8336714" cy="202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1"/>
              </a:lnSpc>
              <a:spcBef>
                <a:spcPct val="0"/>
              </a:spcBef>
            </a:pPr>
            <a:r>
              <a:rPr lang="en-US" sz="3850" dirty="0">
                <a:solidFill>
                  <a:srgbClr val="393939"/>
                </a:solidFill>
                <a:latin typeface="Roboto Bold"/>
              </a:rPr>
              <a:t>Danes </a:t>
            </a:r>
            <a:r>
              <a:rPr lang="en-US" sz="3850" dirty="0" err="1">
                <a:solidFill>
                  <a:srgbClr val="393939"/>
                </a:solidFill>
                <a:latin typeface="Roboto Bold"/>
              </a:rPr>
              <a:t>si</a:t>
            </a:r>
            <a:r>
              <a:rPr lang="en-US" sz="385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850" dirty="0" err="1">
                <a:solidFill>
                  <a:srgbClr val="393939"/>
                </a:solidFill>
                <a:latin typeface="Roboto Bold"/>
              </a:rPr>
              <a:t>bomo</a:t>
            </a:r>
            <a:r>
              <a:rPr lang="en-US" sz="385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850" dirty="0" err="1">
                <a:solidFill>
                  <a:srgbClr val="393939"/>
                </a:solidFill>
                <a:latin typeface="Roboto Bold"/>
              </a:rPr>
              <a:t>ogledali</a:t>
            </a:r>
            <a:r>
              <a:rPr lang="en-US" sz="385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850" dirty="0" err="1">
                <a:solidFill>
                  <a:srgbClr val="393939"/>
                </a:solidFill>
                <a:latin typeface="Roboto Bold"/>
              </a:rPr>
              <a:t>dokumentarni</a:t>
            </a:r>
            <a:r>
              <a:rPr lang="en-US" sz="3850" dirty="0">
                <a:solidFill>
                  <a:srgbClr val="393939"/>
                </a:solidFill>
                <a:latin typeface="Roboto Bold"/>
              </a:rPr>
              <a:t> film, ki so ga </a:t>
            </a:r>
            <a:r>
              <a:rPr lang="en-US" sz="3850" dirty="0" err="1">
                <a:solidFill>
                  <a:srgbClr val="393939"/>
                </a:solidFill>
                <a:latin typeface="Roboto Bold"/>
              </a:rPr>
              <a:t>ljudje</a:t>
            </a:r>
            <a:r>
              <a:rPr lang="en-US" sz="385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850" dirty="0" err="1">
                <a:solidFill>
                  <a:srgbClr val="393939"/>
                </a:solidFill>
                <a:latin typeface="Roboto Bold"/>
              </a:rPr>
              <a:t>posneli</a:t>
            </a:r>
            <a:r>
              <a:rPr lang="en-US" sz="385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850" dirty="0" err="1">
                <a:solidFill>
                  <a:srgbClr val="393939"/>
                </a:solidFill>
                <a:latin typeface="Roboto Bold"/>
              </a:rPr>
              <a:t>na</a:t>
            </a:r>
            <a:r>
              <a:rPr lang="en-US" sz="385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850" dirty="0" err="1">
                <a:solidFill>
                  <a:srgbClr val="393939"/>
                </a:solidFill>
                <a:latin typeface="Roboto Bold"/>
              </a:rPr>
              <a:t>temo</a:t>
            </a:r>
            <a:r>
              <a:rPr lang="en-US" sz="385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3850" dirty="0" err="1">
                <a:solidFill>
                  <a:srgbClr val="393939"/>
                </a:solidFill>
                <a:latin typeface="Roboto Bold"/>
              </a:rPr>
              <a:t>izkoriščanja</a:t>
            </a:r>
            <a:r>
              <a:rPr lang="en-US" sz="3850" dirty="0">
                <a:solidFill>
                  <a:srgbClr val="393939"/>
                </a:solidFill>
                <a:latin typeface="Roboto Bold"/>
              </a:rPr>
              <a:t> in </a:t>
            </a:r>
            <a:r>
              <a:rPr lang="en-US" sz="3850" dirty="0" err="1">
                <a:solidFill>
                  <a:srgbClr val="393939"/>
                </a:solidFill>
                <a:latin typeface="Roboto Bold"/>
              </a:rPr>
              <a:t>uničevanja</a:t>
            </a:r>
            <a:r>
              <a:rPr lang="en-US" sz="385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sl-SI" sz="3850" dirty="0">
                <a:solidFill>
                  <a:srgbClr val="393939"/>
                </a:solidFill>
                <a:latin typeface="Roboto Bold"/>
              </a:rPr>
              <a:t>okolja</a:t>
            </a:r>
            <a:r>
              <a:rPr lang="en-US" sz="3850" dirty="0">
                <a:solidFill>
                  <a:srgbClr val="393939"/>
                </a:solidFill>
                <a:latin typeface="Roboto Bold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9B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81186" y="3648674"/>
            <a:ext cx="4525628" cy="4114800"/>
          </a:xfrm>
          <a:custGeom>
            <a:avLst/>
            <a:gdLst/>
            <a:ahLst/>
            <a:cxnLst/>
            <a:rect l="l" t="t" r="r" b="b"/>
            <a:pathLst>
              <a:path w="4525628" h="4114800">
                <a:moveTo>
                  <a:pt x="0" y="0"/>
                </a:moveTo>
                <a:lnTo>
                  <a:pt x="4525628" y="0"/>
                </a:lnTo>
                <a:lnTo>
                  <a:pt x="4525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-542971"/>
            <a:ext cx="18288000" cy="3409996"/>
            <a:chOff x="0" y="0"/>
            <a:chExt cx="5135060" cy="9574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35060" cy="957488"/>
            </a:xfrm>
            <a:custGeom>
              <a:avLst/>
              <a:gdLst/>
              <a:ahLst/>
              <a:cxnLst/>
              <a:rect l="l" t="t" r="r" b="b"/>
              <a:pathLst>
                <a:path w="5135060" h="957488">
                  <a:moveTo>
                    <a:pt x="7620" y="0"/>
                  </a:moveTo>
                  <a:lnTo>
                    <a:pt x="5127440" y="0"/>
                  </a:lnTo>
                  <a:cubicBezTo>
                    <a:pt x="5129461" y="0"/>
                    <a:pt x="5131399" y="803"/>
                    <a:pt x="5132829" y="2232"/>
                  </a:cubicBezTo>
                  <a:cubicBezTo>
                    <a:pt x="5134258" y="3661"/>
                    <a:pt x="5135060" y="5599"/>
                    <a:pt x="5135060" y="7620"/>
                  </a:cubicBezTo>
                  <a:lnTo>
                    <a:pt x="5135060" y="949868"/>
                  </a:lnTo>
                  <a:cubicBezTo>
                    <a:pt x="5135060" y="954076"/>
                    <a:pt x="5131649" y="957488"/>
                    <a:pt x="5127440" y="957488"/>
                  </a:cubicBezTo>
                  <a:lnTo>
                    <a:pt x="7620" y="957488"/>
                  </a:lnTo>
                  <a:cubicBezTo>
                    <a:pt x="5599" y="957488"/>
                    <a:pt x="3661" y="956685"/>
                    <a:pt x="2232" y="955256"/>
                  </a:cubicBezTo>
                  <a:cubicBezTo>
                    <a:pt x="803" y="953827"/>
                    <a:pt x="0" y="951889"/>
                    <a:pt x="0" y="949868"/>
                  </a:cubicBezTo>
                  <a:lnTo>
                    <a:pt x="0" y="7620"/>
                  </a:lnTo>
                  <a:cubicBezTo>
                    <a:pt x="0" y="3412"/>
                    <a:pt x="3412" y="0"/>
                    <a:pt x="7620" y="0"/>
                  </a:cubicBezTo>
                  <a:close/>
                </a:path>
              </a:pathLst>
            </a:custGeom>
            <a:solidFill>
              <a:srgbClr val="94BAC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135060" cy="947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70929" y="1518665"/>
            <a:ext cx="8546142" cy="108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8"/>
              </a:lnSpc>
            </a:pPr>
            <a:r>
              <a:rPr lang="en-US" sz="7800" spc="-444">
                <a:solidFill>
                  <a:srgbClr val="000000"/>
                </a:solidFill>
                <a:latin typeface="Roboto Bold"/>
              </a:rPr>
              <a:t>Napovednik filma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64684" y="8306168"/>
            <a:ext cx="11358631" cy="579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</a:pPr>
            <a:r>
              <a:rPr lang="en-US" sz="4219" u="sng" spc="-240">
                <a:solidFill>
                  <a:srgbClr val="000000"/>
                </a:solidFill>
                <a:latin typeface="Roboto"/>
                <a:hlinkClick r:id="rId4" tooltip="https://www.youtube.com/watch?v=-kjh4OFs-QM"/>
              </a:rPr>
              <a:t>https://www.youtube.com/watch?v=-kjh4OFs-QM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657596" y="5116194"/>
            <a:ext cx="6484836" cy="3792890"/>
          </a:xfrm>
          <a:custGeom>
            <a:avLst/>
            <a:gdLst/>
            <a:ahLst/>
            <a:cxnLst/>
            <a:rect l="l" t="t" r="r" b="b"/>
            <a:pathLst>
              <a:path w="6484836" h="3792890">
                <a:moveTo>
                  <a:pt x="0" y="0"/>
                </a:moveTo>
                <a:lnTo>
                  <a:pt x="6484837" y="0"/>
                </a:lnTo>
                <a:lnTo>
                  <a:pt x="6484837" y="3792890"/>
                </a:lnTo>
                <a:lnTo>
                  <a:pt x="0" y="379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80" r="-126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85032" y="1377916"/>
            <a:ext cx="6649233" cy="3275151"/>
          </a:xfrm>
          <a:custGeom>
            <a:avLst/>
            <a:gdLst/>
            <a:ahLst/>
            <a:cxnLst/>
            <a:rect l="l" t="t" r="r" b="b"/>
            <a:pathLst>
              <a:path w="6649233" h="3275151">
                <a:moveTo>
                  <a:pt x="0" y="0"/>
                </a:moveTo>
                <a:lnTo>
                  <a:pt x="6649234" y="0"/>
                </a:lnTo>
                <a:lnTo>
                  <a:pt x="6649234" y="3275151"/>
                </a:lnTo>
                <a:lnTo>
                  <a:pt x="0" y="3275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7772401" y="1133475"/>
            <a:ext cx="10129842" cy="1029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6600" spc="-456" dirty="0">
                <a:solidFill>
                  <a:srgbClr val="393939"/>
                </a:solidFill>
                <a:latin typeface="Roboto"/>
              </a:rPr>
              <a:t>NEKAJ </a:t>
            </a:r>
            <a:r>
              <a:rPr lang="sl-SI" sz="6600" spc="-456" dirty="0">
                <a:solidFill>
                  <a:srgbClr val="393939"/>
                </a:solidFill>
                <a:latin typeface="Roboto"/>
              </a:rPr>
              <a:t>INFORMACIJ </a:t>
            </a:r>
            <a:r>
              <a:rPr lang="en-US" sz="6600" spc="-456" dirty="0">
                <a:solidFill>
                  <a:srgbClr val="393939"/>
                </a:solidFill>
                <a:latin typeface="Roboto"/>
              </a:rPr>
              <a:t>O FILMU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36445" y="2299140"/>
            <a:ext cx="8822855" cy="821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289" lvl="1" indent="-277645" algn="just">
              <a:lnSpc>
                <a:spcPts val="5375"/>
              </a:lnSpc>
              <a:buFont typeface="Arial"/>
              <a:buChar char="•"/>
            </a:pP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angleško-francoski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dokumentarni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film </a:t>
            </a:r>
          </a:p>
          <a:p>
            <a:pPr marL="555289" lvl="1" indent="-277645" algn="just">
              <a:lnSpc>
                <a:spcPts val="5375"/>
              </a:lnSpc>
              <a:buFont typeface="Arial"/>
              <a:buChar char="•"/>
            </a:pP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Prejel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je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nagrado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mladega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filmskega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občinstva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, ki jo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podeljuje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Evropska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filmska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akademija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. Med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mladimi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žiranti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so bile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tudi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učenke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naše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šole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.</a:t>
            </a:r>
          </a:p>
          <a:p>
            <a:pPr marL="555289" lvl="1" indent="-277645" algn="just">
              <a:lnSpc>
                <a:spcPts val="5375"/>
              </a:lnSpc>
              <a:buFont typeface="Arial"/>
              <a:buChar char="•"/>
            </a:pP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Prikazuje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sl-SI" sz="2571" dirty="0">
                <a:solidFill>
                  <a:srgbClr val="393939"/>
                </a:solidFill>
                <a:latin typeface="Montserrat Medium"/>
              </a:rPr>
              <a:t>razmišljanje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mladih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, ki se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želijo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sl-SI" sz="2571" dirty="0">
                <a:solidFill>
                  <a:srgbClr val="393939"/>
                </a:solidFill>
                <a:latin typeface="Montserrat Medium"/>
              </a:rPr>
              <a:t>angažirano vključiti v boj proti uničevanju in izkoriščanju okolja. 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Ti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mladi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resnično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poskušajo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nekaj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spremeniti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.</a:t>
            </a:r>
          </a:p>
          <a:p>
            <a:pPr marL="555289" lvl="1" indent="-277645" algn="just">
              <a:lnSpc>
                <a:spcPts val="5375"/>
              </a:lnSpc>
              <a:buFont typeface="Arial"/>
              <a:buChar char="•"/>
            </a:pP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Glavni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poudarki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filma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: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podnebne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spremembe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in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izumiranje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živalskih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vrst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,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onesnaženost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s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plastiko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,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uničenje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habitatov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,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prekomerno</a:t>
            </a:r>
            <a:r>
              <a:rPr lang="en-US" sz="2571" dirty="0">
                <a:solidFill>
                  <a:srgbClr val="393939"/>
                </a:solidFill>
                <a:latin typeface="Montserrat Medium"/>
              </a:rPr>
              <a:t> </a:t>
            </a:r>
            <a:r>
              <a:rPr lang="en-US" sz="2571" dirty="0" err="1">
                <a:solidFill>
                  <a:srgbClr val="393939"/>
                </a:solidFill>
                <a:latin typeface="Montserrat Medium"/>
              </a:rPr>
              <a:t>izkoriščanje</a:t>
            </a:r>
            <a:r>
              <a:rPr lang="sl-SI" sz="2571" dirty="0">
                <a:solidFill>
                  <a:srgbClr val="393939"/>
                </a:solidFill>
                <a:latin typeface="Montserrat Medium"/>
              </a:rPr>
              <a:t>.</a:t>
            </a:r>
            <a:endParaRPr lang="en-US" sz="2571" dirty="0">
              <a:solidFill>
                <a:srgbClr val="393939"/>
              </a:solidFill>
              <a:latin typeface="Montserrat Medium"/>
            </a:endParaRPr>
          </a:p>
          <a:p>
            <a:pPr algn="just">
              <a:lnSpc>
                <a:spcPts val="5375"/>
              </a:lnSpc>
            </a:pPr>
            <a:endParaRPr lang="en-US" sz="2571" dirty="0">
              <a:solidFill>
                <a:srgbClr val="393939"/>
              </a:solidFill>
              <a:latin typeface="Montserra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400213" y="6718147"/>
            <a:ext cx="1428913" cy="3928284"/>
          </a:xfrm>
          <a:custGeom>
            <a:avLst/>
            <a:gdLst/>
            <a:ahLst/>
            <a:cxnLst/>
            <a:rect l="l" t="t" r="r" b="b"/>
            <a:pathLst>
              <a:path w="1428913" h="3928284">
                <a:moveTo>
                  <a:pt x="0" y="0"/>
                </a:moveTo>
                <a:lnTo>
                  <a:pt x="1428913" y="0"/>
                </a:lnTo>
                <a:lnTo>
                  <a:pt x="1428913" y="3928284"/>
                </a:lnTo>
                <a:lnTo>
                  <a:pt x="0" y="3928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957304" y="6588354"/>
            <a:ext cx="2271236" cy="4187871"/>
          </a:xfrm>
          <a:custGeom>
            <a:avLst/>
            <a:gdLst/>
            <a:ahLst/>
            <a:cxnLst/>
            <a:rect l="l" t="t" r="r" b="b"/>
            <a:pathLst>
              <a:path w="2271236" h="4187871">
                <a:moveTo>
                  <a:pt x="0" y="0"/>
                </a:moveTo>
                <a:lnTo>
                  <a:pt x="2271235" y="0"/>
                </a:lnTo>
                <a:lnTo>
                  <a:pt x="2271235" y="4187871"/>
                </a:lnTo>
                <a:lnTo>
                  <a:pt x="0" y="418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431063" y="8063310"/>
            <a:ext cx="2874863" cy="3585638"/>
          </a:xfrm>
          <a:custGeom>
            <a:avLst/>
            <a:gdLst/>
            <a:ahLst/>
            <a:cxnLst/>
            <a:rect l="l" t="t" r="r" b="b"/>
            <a:pathLst>
              <a:path w="2874863" h="3585638">
                <a:moveTo>
                  <a:pt x="0" y="0"/>
                </a:moveTo>
                <a:lnTo>
                  <a:pt x="2874863" y="0"/>
                </a:lnTo>
                <a:lnTo>
                  <a:pt x="2874863" y="3585637"/>
                </a:lnTo>
                <a:lnTo>
                  <a:pt x="0" y="3585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5884078" y="-1827796"/>
            <a:ext cx="3450223" cy="3719979"/>
          </a:xfrm>
          <a:custGeom>
            <a:avLst/>
            <a:gdLst/>
            <a:ahLst/>
            <a:cxnLst/>
            <a:rect l="l" t="t" r="r" b="b"/>
            <a:pathLst>
              <a:path w="3450223" h="3719979">
                <a:moveTo>
                  <a:pt x="0" y="0"/>
                </a:moveTo>
                <a:lnTo>
                  <a:pt x="3450222" y="0"/>
                </a:lnTo>
                <a:lnTo>
                  <a:pt x="3450222" y="3719980"/>
                </a:lnTo>
                <a:lnTo>
                  <a:pt x="0" y="3719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7079975" y="2601172"/>
            <a:ext cx="2849395" cy="3276493"/>
          </a:xfrm>
          <a:custGeom>
            <a:avLst/>
            <a:gdLst/>
            <a:ahLst/>
            <a:cxnLst/>
            <a:rect l="l" t="t" r="r" b="b"/>
            <a:pathLst>
              <a:path w="2849395" h="3276493">
                <a:moveTo>
                  <a:pt x="0" y="0"/>
                </a:moveTo>
                <a:lnTo>
                  <a:pt x="2849396" y="0"/>
                </a:lnTo>
                <a:lnTo>
                  <a:pt x="2849396" y="3276493"/>
                </a:lnTo>
                <a:lnTo>
                  <a:pt x="0" y="32764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1424783" y="-1376524"/>
            <a:ext cx="3478053" cy="3347626"/>
          </a:xfrm>
          <a:custGeom>
            <a:avLst/>
            <a:gdLst/>
            <a:ahLst/>
            <a:cxnLst/>
            <a:rect l="l" t="t" r="r" b="b"/>
            <a:pathLst>
              <a:path w="3478053" h="3347626">
                <a:moveTo>
                  <a:pt x="0" y="0"/>
                </a:moveTo>
                <a:lnTo>
                  <a:pt x="3478053" y="0"/>
                </a:lnTo>
                <a:lnTo>
                  <a:pt x="3478053" y="3347626"/>
                </a:lnTo>
                <a:lnTo>
                  <a:pt x="0" y="33476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1815757">
            <a:off x="10586100" y="8150430"/>
            <a:ext cx="5354434" cy="3895351"/>
          </a:xfrm>
          <a:custGeom>
            <a:avLst/>
            <a:gdLst/>
            <a:ahLst/>
            <a:cxnLst/>
            <a:rect l="l" t="t" r="r" b="b"/>
            <a:pathLst>
              <a:path w="5354434" h="3895351">
                <a:moveTo>
                  <a:pt x="0" y="0"/>
                </a:moveTo>
                <a:lnTo>
                  <a:pt x="5354434" y="0"/>
                </a:lnTo>
                <a:lnTo>
                  <a:pt x="5354434" y="3895351"/>
                </a:lnTo>
                <a:lnTo>
                  <a:pt x="0" y="38953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347013" y="-2615392"/>
            <a:ext cx="3873243" cy="3882951"/>
          </a:xfrm>
          <a:custGeom>
            <a:avLst/>
            <a:gdLst/>
            <a:ahLst/>
            <a:cxnLst/>
            <a:rect l="l" t="t" r="r" b="b"/>
            <a:pathLst>
              <a:path w="3873243" h="3882951">
                <a:moveTo>
                  <a:pt x="0" y="0"/>
                </a:moveTo>
                <a:lnTo>
                  <a:pt x="3873244" y="0"/>
                </a:lnTo>
                <a:lnTo>
                  <a:pt x="3873244" y="3882950"/>
                </a:lnTo>
                <a:lnTo>
                  <a:pt x="0" y="3882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5058363" y="8682289"/>
            <a:ext cx="4158580" cy="4326221"/>
          </a:xfrm>
          <a:custGeom>
            <a:avLst/>
            <a:gdLst/>
            <a:ahLst/>
            <a:cxnLst/>
            <a:rect l="l" t="t" r="r" b="b"/>
            <a:pathLst>
              <a:path w="4158580" h="4326221">
                <a:moveTo>
                  <a:pt x="0" y="0"/>
                </a:moveTo>
                <a:lnTo>
                  <a:pt x="4158581" y="0"/>
                </a:lnTo>
                <a:lnTo>
                  <a:pt x="4158581" y="4326222"/>
                </a:lnTo>
                <a:lnTo>
                  <a:pt x="0" y="4326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3181948" y="-1974472"/>
            <a:ext cx="2041115" cy="3242030"/>
          </a:xfrm>
          <a:custGeom>
            <a:avLst/>
            <a:gdLst/>
            <a:ahLst/>
            <a:cxnLst/>
            <a:rect l="l" t="t" r="r" b="b"/>
            <a:pathLst>
              <a:path w="2041115" h="3242030">
                <a:moveTo>
                  <a:pt x="0" y="0"/>
                </a:moveTo>
                <a:lnTo>
                  <a:pt x="2041115" y="0"/>
                </a:lnTo>
                <a:lnTo>
                  <a:pt x="2041115" y="3242030"/>
                </a:lnTo>
                <a:lnTo>
                  <a:pt x="0" y="3242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1153535" y="2554892"/>
            <a:ext cx="2307069" cy="3369054"/>
          </a:xfrm>
          <a:custGeom>
            <a:avLst/>
            <a:gdLst/>
            <a:ahLst/>
            <a:cxnLst/>
            <a:rect l="l" t="t" r="r" b="b"/>
            <a:pathLst>
              <a:path w="2307069" h="3369054">
                <a:moveTo>
                  <a:pt x="0" y="0"/>
                </a:moveTo>
                <a:lnTo>
                  <a:pt x="2307070" y="0"/>
                </a:lnTo>
                <a:lnTo>
                  <a:pt x="2307070" y="3369053"/>
                </a:lnTo>
                <a:lnTo>
                  <a:pt x="0" y="33690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5400000">
            <a:off x="12042939" y="-2160677"/>
            <a:ext cx="2018457" cy="4838013"/>
          </a:xfrm>
          <a:custGeom>
            <a:avLst/>
            <a:gdLst/>
            <a:ahLst/>
            <a:cxnLst/>
            <a:rect l="l" t="t" r="r" b="b"/>
            <a:pathLst>
              <a:path w="2018457" h="4838013">
                <a:moveTo>
                  <a:pt x="0" y="0"/>
                </a:moveTo>
                <a:lnTo>
                  <a:pt x="2018456" y="0"/>
                </a:lnTo>
                <a:lnTo>
                  <a:pt x="2018456" y="4838013"/>
                </a:lnTo>
                <a:lnTo>
                  <a:pt x="0" y="48380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803427" y="3176922"/>
            <a:ext cx="14503984" cy="38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87"/>
              </a:lnSpc>
            </a:pPr>
            <a:r>
              <a:rPr lang="sl-SI" sz="9327" spc="-531" dirty="0">
                <a:solidFill>
                  <a:srgbClr val="607942"/>
                </a:solidFill>
                <a:latin typeface="Roboto"/>
              </a:rPr>
              <a:t>V FILMU SO OMENJENE </a:t>
            </a:r>
            <a:r>
              <a:rPr lang="en-US" sz="9327" spc="-531" dirty="0">
                <a:solidFill>
                  <a:srgbClr val="607942"/>
                </a:solidFill>
                <a:latin typeface="Roboto"/>
              </a:rPr>
              <a:t>NASLEDNJE TRDITVE OZ. MNENJA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AC04F">
                <a:alpha val="8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33739" y="2493579"/>
            <a:ext cx="14820521" cy="3209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3"/>
              </a:lnSpc>
            </a:pPr>
            <a:r>
              <a:rPr lang="en-US" sz="6600" spc="-456" dirty="0">
                <a:solidFill>
                  <a:srgbClr val="393939"/>
                </a:solidFill>
                <a:latin typeface="Roboto"/>
              </a:rPr>
              <a:t>V ZADNJIH 50 LETIH SMO IZGUBILI VEČ KOT </a:t>
            </a:r>
            <a:r>
              <a:rPr lang="en-US" sz="6600" spc="-456" dirty="0">
                <a:solidFill>
                  <a:srgbClr val="393939"/>
                </a:solidFill>
                <a:latin typeface="Roboto Bold"/>
              </a:rPr>
              <a:t>50% PROSTOŽIVEČIH ŽIVA</a:t>
            </a:r>
            <a:r>
              <a:rPr lang="sl-SI" sz="6600" spc="-456" dirty="0">
                <a:solidFill>
                  <a:srgbClr val="393939"/>
                </a:solidFill>
                <a:latin typeface="Roboto Bold"/>
              </a:rPr>
              <a:t>LI ZARADI VPLIVA ČLOVEKA NA OKOLJE</a:t>
            </a:r>
            <a:r>
              <a:rPr lang="en-US" sz="6600" spc="-456" dirty="0">
                <a:solidFill>
                  <a:srgbClr val="393939"/>
                </a:solidFill>
                <a:latin typeface="Roboto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1530871" y="5952547"/>
            <a:ext cx="5352585" cy="4114800"/>
          </a:xfrm>
          <a:custGeom>
            <a:avLst/>
            <a:gdLst/>
            <a:ahLst/>
            <a:cxnLst/>
            <a:rect l="l" t="t" r="r" b="b"/>
            <a:pathLst>
              <a:path w="5352585" h="4114800">
                <a:moveTo>
                  <a:pt x="0" y="0"/>
                </a:moveTo>
                <a:lnTo>
                  <a:pt x="5352585" y="0"/>
                </a:lnTo>
                <a:lnTo>
                  <a:pt x="5352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642183" y="6407964"/>
            <a:ext cx="9711617" cy="2621736"/>
            <a:chOff x="0" y="0"/>
            <a:chExt cx="1443729" cy="5265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43729" cy="526579"/>
            </a:xfrm>
            <a:custGeom>
              <a:avLst/>
              <a:gdLst/>
              <a:ahLst/>
              <a:cxnLst/>
              <a:rect l="l" t="t" r="r" b="b"/>
              <a:pathLst>
                <a:path w="1443729" h="526579">
                  <a:moveTo>
                    <a:pt x="36137" y="0"/>
                  </a:moveTo>
                  <a:lnTo>
                    <a:pt x="1407592" y="0"/>
                  </a:lnTo>
                  <a:cubicBezTo>
                    <a:pt x="1427550" y="0"/>
                    <a:pt x="1443729" y="16179"/>
                    <a:pt x="1443729" y="36137"/>
                  </a:cubicBezTo>
                  <a:lnTo>
                    <a:pt x="1443729" y="490441"/>
                  </a:lnTo>
                  <a:cubicBezTo>
                    <a:pt x="1443729" y="500026"/>
                    <a:pt x="1439922" y="509217"/>
                    <a:pt x="1433145" y="515994"/>
                  </a:cubicBezTo>
                  <a:cubicBezTo>
                    <a:pt x="1426368" y="522771"/>
                    <a:pt x="1417176" y="526579"/>
                    <a:pt x="1407592" y="526579"/>
                  </a:cubicBezTo>
                  <a:lnTo>
                    <a:pt x="36137" y="526579"/>
                  </a:lnTo>
                  <a:cubicBezTo>
                    <a:pt x="16179" y="526579"/>
                    <a:pt x="0" y="510399"/>
                    <a:pt x="0" y="490441"/>
                  </a:cubicBezTo>
                  <a:lnTo>
                    <a:pt x="0" y="36137"/>
                  </a:lnTo>
                  <a:cubicBezTo>
                    <a:pt x="0" y="16179"/>
                    <a:pt x="16179" y="0"/>
                    <a:pt x="36137" y="0"/>
                  </a:cubicBezTo>
                  <a:close/>
                </a:path>
              </a:pathLst>
            </a:custGeom>
            <a:solidFill>
              <a:srgbClr val="D1A5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1443729" cy="517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33738" y="6578313"/>
            <a:ext cx="9711617" cy="2140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12"/>
              </a:lnSpc>
              <a:spcBef>
                <a:spcPct val="0"/>
              </a:spcBef>
            </a:pPr>
            <a:r>
              <a:rPr lang="en-US" sz="4080" dirty="0" err="1">
                <a:solidFill>
                  <a:srgbClr val="393939"/>
                </a:solidFill>
                <a:latin typeface="Roboto Bold"/>
              </a:rPr>
              <a:t>Kako</a:t>
            </a:r>
            <a:r>
              <a:rPr lang="en-US" sz="4080" dirty="0">
                <a:solidFill>
                  <a:srgbClr val="393939"/>
                </a:solidFill>
                <a:latin typeface="Roboto Bold"/>
              </a:rPr>
              <a:t> bi to </a:t>
            </a:r>
            <a:r>
              <a:rPr lang="en-US" sz="4080" dirty="0" err="1">
                <a:solidFill>
                  <a:srgbClr val="393939"/>
                </a:solidFill>
                <a:latin typeface="Roboto Bold"/>
              </a:rPr>
              <a:t>komentiral</a:t>
            </a:r>
            <a:r>
              <a:rPr lang="en-US" sz="4080" dirty="0">
                <a:solidFill>
                  <a:srgbClr val="393939"/>
                </a:solidFill>
                <a:latin typeface="Roboto Bold"/>
              </a:rPr>
              <a:t>/a?</a:t>
            </a:r>
            <a:r>
              <a:rPr lang="sl-SI" sz="4080" dirty="0">
                <a:solidFill>
                  <a:srgbClr val="393939"/>
                </a:solidFill>
                <a:latin typeface="Roboto Bold"/>
              </a:rPr>
              <a:t> Kakšna bo prihodnost življenja na zemlji, če svojega vpliva na okolje ne bomo spremenili?</a:t>
            </a:r>
            <a:endParaRPr lang="en-US" sz="4080" dirty="0">
              <a:solidFill>
                <a:srgbClr val="393939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94BACD">
                <a:alpha val="8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892990" y="5130391"/>
            <a:ext cx="5052423" cy="5052423"/>
          </a:xfrm>
          <a:custGeom>
            <a:avLst/>
            <a:gdLst/>
            <a:ahLst/>
            <a:cxnLst/>
            <a:rect l="l" t="t" r="r" b="b"/>
            <a:pathLst>
              <a:path w="5052423" h="5052423">
                <a:moveTo>
                  <a:pt x="0" y="0"/>
                </a:moveTo>
                <a:lnTo>
                  <a:pt x="5052423" y="0"/>
                </a:lnTo>
                <a:lnTo>
                  <a:pt x="5052423" y="5052423"/>
                </a:lnTo>
                <a:lnTo>
                  <a:pt x="0" y="50524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42587" y="2371279"/>
            <a:ext cx="15602825" cy="2759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5"/>
              </a:lnSpc>
            </a:pPr>
            <a:r>
              <a:rPr lang="en-US" sz="6787" spc="-386">
                <a:solidFill>
                  <a:srgbClr val="393939"/>
                </a:solidFill>
                <a:latin typeface="Roboto"/>
              </a:rPr>
              <a:t>TRENUTNO SMO ZNOTRAJ 6. MNOŽIČNEGA IZUMIRANJA ŽIVALSKIH VRST, V KATERO PA JE </a:t>
            </a:r>
            <a:r>
              <a:rPr lang="en-US" sz="6787" spc="-386">
                <a:solidFill>
                  <a:srgbClr val="393939"/>
                </a:solidFill>
                <a:latin typeface="Roboto Bold"/>
              </a:rPr>
              <a:t>MOČNO VPLETEN ČLOVEK</a:t>
            </a:r>
            <a:r>
              <a:rPr lang="en-US" sz="6787" spc="-386">
                <a:solidFill>
                  <a:srgbClr val="393939"/>
                </a:solidFill>
                <a:latin typeface="Roboto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770000" y="6206961"/>
            <a:ext cx="6213265" cy="1875357"/>
            <a:chOff x="0" y="0"/>
            <a:chExt cx="1744613" cy="5265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44613" cy="526579"/>
            </a:xfrm>
            <a:custGeom>
              <a:avLst/>
              <a:gdLst/>
              <a:ahLst/>
              <a:cxnLst/>
              <a:rect l="l" t="t" r="r" b="b"/>
              <a:pathLst>
                <a:path w="1744613" h="526579">
                  <a:moveTo>
                    <a:pt x="29905" y="0"/>
                  </a:moveTo>
                  <a:lnTo>
                    <a:pt x="1714709" y="0"/>
                  </a:lnTo>
                  <a:cubicBezTo>
                    <a:pt x="1722640" y="0"/>
                    <a:pt x="1730246" y="3151"/>
                    <a:pt x="1735855" y="8759"/>
                  </a:cubicBezTo>
                  <a:cubicBezTo>
                    <a:pt x="1741463" y="14367"/>
                    <a:pt x="1744613" y="21974"/>
                    <a:pt x="1744613" y="29905"/>
                  </a:cubicBezTo>
                  <a:lnTo>
                    <a:pt x="1744613" y="496674"/>
                  </a:lnTo>
                  <a:cubicBezTo>
                    <a:pt x="1744613" y="513190"/>
                    <a:pt x="1731225" y="526579"/>
                    <a:pt x="1714709" y="526579"/>
                  </a:cubicBezTo>
                  <a:lnTo>
                    <a:pt x="29905" y="526579"/>
                  </a:lnTo>
                  <a:cubicBezTo>
                    <a:pt x="13389" y="526579"/>
                    <a:pt x="0" y="513190"/>
                    <a:pt x="0" y="496674"/>
                  </a:cubicBezTo>
                  <a:lnTo>
                    <a:pt x="0" y="29905"/>
                  </a:lnTo>
                  <a:cubicBezTo>
                    <a:pt x="0" y="13389"/>
                    <a:pt x="13389" y="0"/>
                    <a:pt x="29905" y="0"/>
                  </a:cubicBezTo>
                  <a:close/>
                </a:path>
              </a:pathLst>
            </a:custGeom>
            <a:solidFill>
              <a:srgbClr val="708BA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1744613" cy="517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84313" y="6383688"/>
            <a:ext cx="5822136" cy="1439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2"/>
              </a:lnSpc>
              <a:spcBef>
                <a:spcPct val="0"/>
              </a:spcBef>
            </a:pPr>
            <a:r>
              <a:rPr lang="en-US" sz="4080" dirty="0">
                <a:solidFill>
                  <a:srgbClr val="393939"/>
                </a:solidFill>
                <a:latin typeface="Roboto Bold"/>
              </a:rPr>
              <a:t>K</a:t>
            </a:r>
            <a:r>
              <a:rPr lang="sl-SI" sz="4080" dirty="0">
                <a:solidFill>
                  <a:srgbClr val="393939"/>
                </a:solidFill>
                <a:latin typeface="Roboto Bold"/>
              </a:rPr>
              <a:t>aj meniš, kje </a:t>
            </a:r>
            <a:r>
              <a:rPr lang="en-US" sz="4080" dirty="0">
                <a:solidFill>
                  <a:srgbClr val="393939"/>
                </a:solidFill>
                <a:latin typeface="Roboto Bold"/>
              </a:rPr>
              <a:t>so </a:t>
            </a:r>
            <a:r>
              <a:rPr lang="en-US" sz="4080" dirty="0" err="1">
                <a:solidFill>
                  <a:srgbClr val="393939"/>
                </a:solidFill>
                <a:latin typeface="Roboto Bold"/>
              </a:rPr>
              <a:t>žarišča</a:t>
            </a:r>
            <a:r>
              <a:rPr lang="en-US" sz="408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4080" dirty="0" err="1">
                <a:solidFill>
                  <a:srgbClr val="393939"/>
                </a:solidFill>
                <a:latin typeface="Roboto Bold"/>
              </a:rPr>
              <a:t>tega</a:t>
            </a:r>
            <a:r>
              <a:rPr lang="en-US" sz="408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4080" dirty="0" err="1">
                <a:solidFill>
                  <a:srgbClr val="393939"/>
                </a:solidFill>
                <a:latin typeface="Roboto Bold"/>
              </a:rPr>
              <a:t>izumiranja</a:t>
            </a:r>
            <a:r>
              <a:rPr lang="en-US" sz="4080" dirty="0">
                <a:solidFill>
                  <a:srgbClr val="393939"/>
                </a:solidFill>
                <a:latin typeface="Roboto Bold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97B87D">
                <a:alpha val="8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764599" y="5130391"/>
            <a:ext cx="5878479" cy="4974663"/>
          </a:xfrm>
          <a:custGeom>
            <a:avLst/>
            <a:gdLst/>
            <a:ahLst/>
            <a:cxnLst/>
            <a:rect l="l" t="t" r="r" b="b"/>
            <a:pathLst>
              <a:path w="5878479" h="4974663">
                <a:moveTo>
                  <a:pt x="0" y="0"/>
                </a:moveTo>
                <a:lnTo>
                  <a:pt x="5878479" y="0"/>
                </a:lnTo>
                <a:lnTo>
                  <a:pt x="5878479" y="4974663"/>
                </a:lnTo>
                <a:lnTo>
                  <a:pt x="0" y="49746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42587" y="2371279"/>
            <a:ext cx="15602825" cy="2759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5"/>
              </a:lnSpc>
            </a:pPr>
            <a:r>
              <a:rPr lang="en-US" sz="6787" spc="-386">
                <a:solidFill>
                  <a:srgbClr val="393939"/>
                </a:solidFill>
                <a:latin typeface="Roboto"/>
              </a:rPr>
              <a:t>KO GOVORIMO O ČLOVEKU, GOVORIMO O </a:t>
            </a:r>
            <a:r>
              <a:rPr lang="en-US" sz="6787" spc="-386">
                <a:solidFill>
                  <a:srgbClr val="393939"/>
                </a:solidFill>
                <a:latin typeface="Roboto Bold"/>
              </a:rPr>
              <a:t>BOLEZNI RAK</a:t>
            </a:r>
            <a:r>
              <a:rPr lang="en-US" sz="6787" spc="-386">
                <a:solidFill>
                  <a:srgbClr val="393939"/>
                </a:solidFill>
                <a:latin typeface="Roboto"/>
              </a:rPr>
              <a:t>. KO GOVORIMO O ZEMLJI, GOVORIMO O </a:t>
            </a:r>
            <a:r>
              <a:rPr lang="en-US" sz="6787" spc="-386">
                <a:solidFill>
                  <a:srgbClr val="393939"/>
                </a:solidFill>
                <a:latin typeface="Roboto Bold"/>
              </a:rPr>
              <a:t>NAPREDKU</a:t>
            </a:r>
            <a:r>
              <a:rPr lang="en-US" sz="6787" spc="-386">
                <a:solidFill>
                  <a:srgbClr val="393939"/>
                </a:solidFill>
                <a:latin typeface="Roboto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770000" y="6206961"/>
            <a:ext cx="5650691" cy="1875357"/>
            <a:chOff x="0" y="0"/>
            <a:chExt cx="1586649" cy="5265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86649" cy="526579"/>
            </a:xfrm>
            <a:custGeom>
              <a:avLst/>
              <a:gdLst/>
              <a:ahLst/>
              <a:cxnLst/>
              <a:rect l="l" t="t" r="r" b="b"/>
              <a:pathLst>
                <a:path w="1586649" h="526579">
                  <a:moveTo>
                    <a:pt x="32882" y="0"/>
                  </a:moveTo>
                  <a:lnTo>
                    <a:pt x="1553767" y="0"/>
                  </a:lnTo>
                  <a:cubicBezTo>
                    <a:pt x="1562488" y="0"/>
                    <a:pt x="1570852" y="3464"/>
                    <a:pt x="1577018" y="9631"/>
                  </a:cubicBezTo>
                  <a:cubicBezTo>
                    <a:pt x="1583185" y="15797"/>
                    <a:pt x="1586649" y="24161"/>
                    <a:pt x="1586649" y="32882"/>
                  </a:cubicBezTo>
                  <a:lnTo>
                    <a:pt x="1586649" y="493697"/>
                  </a:lnTo>
                  <a:cubicBezTo>
                    <a:pt x="1586649" y="511857"/>
                    <a:pt x="1571927" y="526579"/>
                    <a:pt x="1553767" y="526579"/>
                  </a:cubicBezTo>
                  <a:lnTo>
                    <a:pt x="32882" y="526579"/>
                  </a:lnTo>
                  <a:cubicBezTo>
                    <a:pt x="14722" y="526579"/>
                    <a:pt x="0" y="511857"/>
                    <a:pt x="0" y="493697"/>
                  </a:cubicBezTo>
                  <a:lnTo>
                    <a:pt x="0" y="32882"/>
                  </a:lnTo>
                  <a:cubicBezTo>
                    <a:pt x="0" y="14722"/>
                    <a:pt x="14722" y="0"/>
                    <a:pt x="32882" y="0"/>
                  </a:cubicBezTo>
                  <a:close/>
                </a:path>
              </a:pathLst>
            </a:custGeom>
            <a:solidFill>
              <a:srgbClr val="7DAA7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1586649" cy="517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65564" y="6383688"/>
            <a:ext cx="5152406" cy="1439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2"/>
              </a:lnSpc>
              <a:spcBef>
                <a:spcPct val="0"/>
              </a:spcBef>
            </a:pPr>
            <a:r>
              <a:rPr lang="en-US" sz="4080" dirty="0" err="1">
                <a:solidFill>
                  <a:srgbClr val="393939"/>
                </a:solidFill>
                <a:latin typeface="Roboto Bold"/>
              </a:rPr>
              <a:t>Kako</a:t>
            </a:r>
            <a:r>
              <a:rPr lang="en-US" sz="4080" dirty="0">
                <a:solidFill>
                  <a:srgbClr val="393939"/>
                </a:solidFill>
                <a:latin typeface="Roboto Bold"/>
              </a:rPr>
              <a:t> </a:t>
            </a:r>
            <a:r>
              <a:rPr lang="en-US" sz="4080" dirty="0" err="1">
                <a:solidFill>
                  <a:srgbClr val="393939"/>
                </a:solidFill>
                <a:latin typeface="Roboto Bold"/>
              </a:rPr>
              <a:t>razumeš</a:t>
            </a:r>
            <a:r>
              <a:rPr lang="en-US" sz="4080" dirty="0">
                <a:solidFill>
                  <a:srgbClr val="393939"/>
                </a:solidFill>
                <a:latin typeface="Roboto Bold"/>
              </a:rPr>
              <a:t> to </a:t>
            </a:r>
            <a:r>
              <a:rPr lang="en-US" sz="4080" dirty="0" err="1">
                <a:solidFill>
                  <a:srgbClr val="393939"/>
                </a:solidFill>
                <a:latin typeface="Roboto Bold"/>
              </a:rPr>
              <a:t>trditev</a:t>
            </a:r>
            <a:r>
              <a:rPr lang="en-US" sz="4080" dirty="0">
                <a:solidFill>
                  <a:srgbClr val="393939"/>
                </a:solidFill>
                <a:latin typeface="Roboto Bold"/>
              </a:rPr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720</Words>
  <Application>Microsoft Office PowerPoint</Application>
  <PresentationFormat>Po meri</PresentationFormat>
  <Paragraphs>48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5" baseType="lpstr">
      <vt:lpstr>Roboto Bold</vt:lpstr>
      <vt:lpstr>Roboto Bold Italics</vt:lpstr>
      <vt:lpstr>Roboto</vt:lpstr>
      <vt:lpstr>Montserrat</vt:lpstr>
      <vt:lpstr>Montserrat Bold</vt:lpstr>
      <vt:lpstr>Montserrat Medium</vt:lpstr>
      <vt:lpstr>Arial</vt:lpstr>
      <vt:lpstr>Calibri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 bi živali posnele film o ljudeh, kako bi bil videti?</dc:title>
  <dc:creator>eva pavlin</dc:creator>
  <cp:lastModifiedBy>Tanja Mandelj</cp:lastModifiedBy>
  <cp:revision>7</cp:revision>
  <dcterms:created xsi:type="dcterms:W3CDTF">2006-08-16T00:00:00Z</dcterms:created>
  <dcterms:modified xsi:type="dcterms:W3CDTF">2024-10-17T19:30:53Z</dcterms:modified>
  <dc:identifier>DAF_9PuGQJI</dc:identifier>
</cp:coreProperties>
</file>